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89" r:id="rId4"/>
    <p:sldId id="301" r:id="rId5"/>
    <p:sldId id="302" r:id="rId6"/>
    <p:sldId id="292" r:id="rId7"/>
    <p:sldId id="290" r:id="rId8"/>
    <p:sldId id="291" r:id="rId9"/>
    <p:sldId id="293" r:id="rId10"/>
    <p:sldId id="303" r:id="rId11"/>
    <p:sldId id="304" r:id="rId12"/>
    <p:sldId id="261" r:id="rId13"/>
    <p:sldId id="295" r:id="rId14"/>
    <p:sldId id="296" r:id="rId15"/>
    <p:sldId id="297" r:id="rId16"/>
    <p:sldId id="305" r:id="rId17"/>
    <p:sldId id="288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Yv4iuN65dIjwzRZkepAfddnsa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B52B3"/>
    <a:srgbClr val="3F62AF"/>
    <a:srgbClr val="2B538D"/>
    <a:srgbClr val="1D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490B0C-1529-4931-9A3D-EC40EFD3B1F7}">
  <a:tblStyle styleId="{F1490B0C-1529-4931-9A3D-EC40EFD3B1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272" autoAdjust="0"/>
  </p:normalViewPr>
  <p:slideViewPr>
    <p:cSldViewPr snapToGrid="0">
      <p:cViewPr varScale="1">
        <p:scale>
          <a:sx n="115" d="100"/>
          <a:sy n="115" d="100"/>
        </p:scale>
        <p:origin x="1016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363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249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494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368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6021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2802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700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76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455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716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53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438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3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-left-align">
  <p:cSld name="cover-left-align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 descr="Shape, icon&#10;&#10;Description automatically generated"/>
          <p:cNvPicPr preferRelativeResize="0"/>
          <p:nvPr/>
        </p:nvPicPr>
        <p:blipFill rotWithShape="1">
          <a:blip r:embed="rId2">
            <a:alphaModFix amt="18000"/>
          </a:blip>
          <a:srcRect/>
          <a:stretch/>
        </p:blipFill>
        <p:spPr>
          <a:xfrm>
            <a:off x="4537769" y="0"/>
            <a:ext cx="76542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7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1127455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8000" b="1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ntent">
  <p:cSld name="1-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body" idx="1"/>
          </p:nvPr>
        </p:nvSpPr>
        <p:spPr>
          <a:xfrm>
            <a:off x="457200" y="1028701"/>
            <a:ext cx="11277600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1400"/>
              <a:buNone/>
              <a:defRPr>
                <a:solidFill>
                  <a:srgbClr val="0D0D0D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0D0D0D"/>
                </a:solidFill>
              </a:defRPr>
            </a:lvl9pPr>
          </a:lstStyle>
          <a:p>
            <a:endParaRPr/>
          </a:p>
        </p:txBody>
      </p:sp>
      <p:pic>
        <p:nvPicPr>
          <p:cNvPr id="54" name="Google Shape;54;p36" descr="Ico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 l="11475" t="12540" r="24711" b="12619"/>
          <a:stretch/>
        </p:blipFill>
        <p:spPr>
          <a:xfrm>
            <a:off x="5943601" y="-10886"/>
            <a:ext cx="6248400" cy="686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ntent">
  <p:cSld name="2-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457200" y="1033291"/>
            <a:ext cx="5410200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1400"/>
              <a:buNone/>
              <a:defRPr>
                <a:solidFill>
                  <a:srgbClr val="0D0D0D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0D0D0D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2"/>
          </p:nvPr>
        </p:nvSpPr>
        <p:spPr>
          <a:xfrm>
            <a:off x="6324600" y="1033291"/>
            <a:ext cx="5410200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1400"/>
              <a:buNone/>
              <a:defRPr>
                <a:solidFill>
                  <a:srgbClr val="0D0D0D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0D0D0D"/>
                </a:solidFill>
              </a:defRPr>
            </a:lvl9pPr>
          </a:lstStyle>
          <a:p>
            <a:endParaRPr/>
          </a:p>
        </p:txBody>
      </p:sp>
      <p:pic>
        <p:nvPicPr>
          <p:cNvPr id="58" name="Google Shape;58;p37" descr="Ico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 l="11475" t="12540" r="24711" b="12619"/>
          <a:stretch/>
        </p:blipFill>
        <p:spPr>
          <a:xfrm>
            <a:off x="5943601" y="-10886"/>
            <a:ext cx="6248400" cy="686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ntent_title">
  <p:cSld name="2-content_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>
            <a:spLocks noGrp="1"/>
          </p:cNvSpPr>
          <p:nvPr>
            <p:ph type="title"/>
          </p:nvPr>
        </p:nvSpPr>
        <p:spPr>
          <a:xfrm>
            <a:off x="457200" y="1033291"/>
            <a:ext cx="11277600" cy="93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200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1"/>
          </p:nvPr>
        </p:nvSpPr>
        <p:spPr>
          <a:xfrm>
            <a:off x="457200" y="1965853"/>
            <a:ext cx="5410200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1400"/>
              <a:buNone/>
              <a:defRPr>
                <a:solidFill>
                  <a:srgbClr val="0D0D0D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0D0D0D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2"/>
          </p:nvPr>
        </p:nvSpPr>
        <p:spPr>
          <a:xfrm>
            <a:off x="6324600" y="1965853"/>
            <a:ext cx="5410200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1400"/>
              <a:buNone/>
              <a:defRPr>
                <a:solidFill>
                  <a:srgbClr val="0D0D0D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0D0D0D"/>
                </a:solidFill>
              </a:defRPr>
            </a:lvl9pPr>
          </a:lstStyle>
          <a:p>
            <a:endParaRPr/>
          </a:p>
        </p:txBody>
      </p:sp>
      <p:pic>
        <p:nvPicPr>
          <p:cNvPr id="63" name="Google Shape;63;p38" descr="Ico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 l="11475" t="12540" r="24711" b="12619"/>
          <a:stretch/>
        </p:blipFill>
        <p:spPr>
          <a:xfrm>
            <a:off x="5943601" y="-10886"/>
            <a:ext cx="6248400" cy="686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ntent_title">
  <p:cSld name="3-content_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>
            <a:spLocks noGrp="1"/>
          </p:cNvSpPr>
          <p:nvPr>
            <p:ph type="body" idx="1"/>
          </p:nvPr>
        </p:nvSpPr>
        <p:spPr>
          <a:xfrm>
            <a:off x="4367784" y="1965853"/>
            <a:ext cx="3456432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body" idx="2"/>
          </p:nvPr>
        </p:nvSpPr>
        <p:spPr>
          <a:xfrm>
            <a:off x="8278368" y="1965853"/>
            <a:ext cx="3456432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title"/>
          </p:nvPr>
        </p:nvSpPr>
        <p:spPr>
          <a:xfrm>
            <a:off x="457200" y="1033291"/>
            <a:ext cx="11277600" cy="93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200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body" idx="3"/>
          </p:nvPr>
        </p:nvSpPr>
        <p:spPr>
          <a:xfrm>
            <a:off x="457200" y="1965853"/>
            <a:ext cx="3456432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39" descr="Ico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 l="11475" t="12540" r="24711" b="12619"/>
          <a:stretch/>
        </p:blipFill>
        <p:spPr>
          <a:xfrm>
            <a:off x="5943601" y="-10886"/>
            <a:ext cx="6248400" cy="686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content_title">
  <p:cSld name="4-content_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 txBox="1">
            <a:spLocks noGrp="1"/>
          </p:cNvSpPr>
          <p:nvPr>
            <p:ph type="body" idx="1"/>
          </p:nvPr>
        </p:nvSpPr>
        <p:spPr>
          <a:xfrm>
            <a:off x="457200" y="1965853"/>
            <a:ext cx="2478024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body" idx="2"/>
          </p:nvPr>
        </p:nvSpPr>
        <p:spPr>
          <a:xfrm>
            <a:off x="3390392" y="1965853"/>
            <a:ext cx="2478024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body" idx="3"/>
          </p:nvPr>
        </p:nvSpPr>
        <p:spPr>
          <a:xfrm>
            <a:off x="6323584" y="1965853"/>
            <a:ext cx="2478024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4"/>
          </p:nvPr>
        </p:nvSpPr>
        <p:spPr>
          <a:xfrm>
            <a:off x="9256776" y="1965853"/>
            <a:ext cx="2478024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>
            <a:off x="457200" y="1033291"/>
            <a:ext cx="11277600" cy="93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200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40" descr="Ico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 l="11475" t="12540" r="24711" b="12619"/>
          <a:stretch/>
        </p:blipFill>
        <p:spPr>
          <a:xfrm>
            <a:off x="5943601" y="-10886"/>
            <a:ext cx="6248400" cy="686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-content_title">
  <p:cSld name="5-content_tit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1"/>
          <p:cNvSpPr txBox="1">
            <a:spLocks noGrp="1"/>
          </p:cNvSpPr>
          <p:nvPr>
            <p:ph type="body" idx="1"/>
          </p:nvPr>
        </p:nvSpPr>
        <p:spPr>
          <a:xfrm>
            <a:off x="457200" y="1965853"/>
            <a:ext cx="1892808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body" idx="2"/>
          </p:nvPr>
        </p:nvSpPr>
        <p:spPr>
          <a:xfrm>
            <a:off x="2803398" y="1965853"/>
            <a:ext cx="1892808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3"/>
          </p:nvPr>
        </p:nvSpPr>
        <p:spPr>
          <a:xfrm>
            <a:off x="5149596" y="1965853"/>
            <a:ext cx="1892808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4"/>
          </p:nvPr>
        </p:nvSpPr>
        <p:spPr>
          <a:xfrm>
            <a:off x="7495794" y="1965853"/>
            <a:ext cx="1892808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body" idx="5"/>
          </p:nvPr>
        </p:nvSpPr>
        <p:spPr>
          <a:xfrm>
            <a:off x="9841992" y="1965853"/>
            <a:ext cx="1892808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title"/>
          </p:nvPr>
        </p:nvSpPr>
        <p:spPr>
          <a:xfrm>
            <a:off x="457200" y="1033291"/>
            <a:ext cx="11277600" cy="93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200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41" descr="Ico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 l="11475" t="12540" r="24711" b="12619"/>
          <a:stretch/>
        </p:blipFill>
        <p:spPr>
          <a:xfrm>
            <a:off x="5943601" y="-10886"/>
            <a:ext cx="6248400" cy="686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-content_title">
  <p:cSld name="6-content_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2"/>
          <p:cNvSpPr txBox="1">
            <a:spLocks noGrp="1"/>
          </p:cNvSpPr>
          <p:nvPr>
            <p:ph type="body" idx="1"/>
          </p:nvPr>
        </p:nvSpPr>
        <p:spPr>
          <a:xfrm>
            <a:off x="457200" y="1965853"/>
            <a:ext cx="1499616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body" idx="2"/>
          </p:nvPr>
        </p:nvSpPr>
        <p:spPr>
          <a:xfrm>
            <a:off x="2412797" y="1965853"/>
            <a:ext cx="1499616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body" idx="3"/>
          </p:nvPr>
        </p:nvSpPr>
        <p:spPr>
          <a:xfrm>
            <a:off x="4368394" y="1965853"/>
            <a:ext cx="1499616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 txBox="1">
            <a:spLocks noGrp="1"/>
          </p:cNvSpPr>
          <p:nvPr>
            <p:ph type="body" idx="4"/>
          </p:nvPr>
        </p:nvSpPr>
        <p:spPr>
          <a:xfrm>
            <a:off x="6323991" y="1965853"/>
            <a:ext cx="1499616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2"/>
          <p:cNvSpPr txBox="1">
            <a:spLocks noGrp="1"/>
          </p:cNvSpPr>
          <p:nvPr>
            <p:ph type="body" idx="5"/>
          </p:nvPr>
        </p:nvSpPr>
        <p:spPr>
          <a:xfrm>
            <a:off x="8279588" y="1965853"/>
            <a:ext cx="1499616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body" idx="6"/>
          </p:nvPr>
        </p:nvSpPr>
        <p:spPr>
          <a:xfrm>
            <a:off x="10235184" y="1965853"/>
            <a:ext cx="1499616" cy="443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title"/>
          </p:nvPr>
        </p:nvSpPr>
        <p:spPr>
          <a:xfrm>
            <a:off x="457200" y="1033291"/>
            <a:ext cx="11277600" cy="93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200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3" name="Google Shape;93;p42" descr="Ico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 l="11475" t="12540" r="24711" b="12619"/>
          <a:stretch/>
        </p:blipFill>
        <p:spPr>
          <a:xfrm>
            <a:off x="5943601" y="-10886"/>
            <a:ext cx="6248400" cy="686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ntent-crop_title">
  <p:cSld name="2-content-crop_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 txBox="1">
            <a:spLocks noGrp="1"/>
          </p:cNvSpPr>
          <p:nvPr>
            <p:ph type="title"/>
          </p:nvPr>
        </p:nvSpPr>
        <p:spPr>
          <a:xfrm>
            <a:off x="457200" y="1033291"/>
            <a:ext cx="11277600" cy="93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200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body" idx="1"/>
          </p:nvPr>
        </p:nvSpPr>
        <p:spPr>
          <a:xfrm>
            <a:off x="914400" y="2528536"/>
            <a:ext cx="4721354" cy="341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body" idx="2"/>
          </p:nvPr>
        </p:nvSpPr>
        <p:spPr>
          <a:xfrm>
            <a:off x="6556246" y="2528536"/>
            <a:ext cx="4721354" cy="341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43" descr="Ico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 l="11475" t="12540" r="24711" b="12619"/>
          <a:stretch/>
        </p:blipFill>
        <p:spPr>
          <a:xfrm>
            <a:off x="5943601" y="-10886"/>
            <a:ext cx="6248400" cy="686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ntent_fill">
  <p:cSld name="2-content_fill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4"/>
          <p:cNvSpPr/>
          <p:nvPr/>
        </p:nvSpPr>
        <p:spPr>
          <a:xfrm>
            <a:off x="11734800" y="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4"/>
          <p:cNvSpPr txBox="1">
            <a:spLocks noGrp="1"/>
          </p:cNvSpPr>
          <p:nvPr>
            <p:ph type="body" idx="1"/>
          </p:nvPr>
        </p:nvSpPr>
        <p:spPr>
          <a:xfrm>
            <a:off x="5867400" y="1028700"/>
            <a:ext cx="6324600" cy="537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00" tIns="457200" rIns="457200" bIns="4572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4"/>
          <p:cNvSpPr txBox="1">
            <a:spLocks noGrp="1"/>
          </p:cNvSpPr>
          <p:nvPr>
            <p:ph type="body" idx="2"/>
          </p:nvPr>
        </p:nvSpPr>
        <p:spPr>
          <a:xfrm>
            <a:off x="457200" y="1033291"/>
            <a:ext cx="4953000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1400"/>
              <a:buNone/>
              <a:defRPr>
                <a:solidFill>
                  <a:srgbClr val="0D0D0D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0D0D0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ntent-crop_title_fill">
  <p:cSld name="2-content-crop_title_fill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5"/>
          <p:cNvSpPr/>
          <p:nvPr/>
        </p:nvSpPr>
        <p:spPr>
          <a:xfrm>
            <a:off x="2209800" y="0"/>
            <a:ext cx="90678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5"/>
          <p:cNvSpPr/>
          <p:nvPr/>
        </p:nvSpPr>
        <p:spPr>
          <a:xfrm>
            <a:off x="1" y="0"/>
            <a:ext cx="609195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5"/>
          <p:cNvSpPr txBox="1">
            <a:spLocks noGrp="1"/>
          </p:cNvSpPr>
          <p:nvPr>
            <p:ph type="body" idx="1"/>
          </p:nvPr>
        </p:nvSpPr>
        <p:spPr>
          <a:xfrm>
            <a:off x="914400" y="2528536"/>
            <a:ext cx="4261104" cy="341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5"/>
          <p:cNvSpPr txBox="1">
            <a:spLocks noGrp="1"/>
          </p:cNvSpPr>
          <p:nvPr>
            <p:ph type="body" idx="2"/>
          </p:nvPr>
        </p:nvSpPr>
        <p:spPr>
          <a:xfrm>
            <a:off x="7006354" y="2528536"/>
            <a:ext cx="4271246" cy="341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5"/>
          <p:cNvSpPr txBox="1">
            <a:spLocks noGrp="1"/>
          </p:cNvSpPr>
          <p:nvPr>
            <p:ph type="title"/>
          </p:nvPr>
        </p:nvSpPr>
        <p:spPr>
          <a:xfrm>
            <a:off x="457200" y="1033291"/>
            <a:ext cx="11277600" cy="93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200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5"/>
          <p:cNvSpPr txBox="1"/>
          <p:nvPr/>
        </p:nvSpPr>
        <p:spPr>
          <a:xfrm>
            <a:off x="457200" y="457200"/>
            <a:ext cx="35661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SOUTHWEST I-CORPS</a:t>
            </a:r>
            <a:endParaRPr sz="800" cap="non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ntent_title">
  <p:cSld name="1-content_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>
            <a:spLocks noGrp="1"/>
          </p:cNvSpPr>
          <p:nvPr>
            <p:ph type="title"/>
          </p:nvPr>
        </p:nvSpPr>
        <p:spPr>
          <a:xfrm>
            <a:off x="457200" y="1033291"/>
            <a:ext cx="11277600" cy="93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200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body" idx="1"/>
          </p:nvPr>
        </p:nvSpPr>
        <p:spPr>
          <a:xfrm>
            <a:off x="457200" y="1965854"/>
            <a:ext cx="11277600" cy="443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1400"/>
              <a:buNone/>
              <a:defRPr>
                <a:solidFill>
                  <a:srgbClr val="0D0D0D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8" descr="Ico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 l="11475" t="12540" r="24711" b="12619"/>
          <a:stretch/>
        </p:blipFill>
        <p:spPr>
          <a:xfrm>
            <a:off x="5943601" y="-10886"/>
            <a:ext cx="6248400" cy="686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ntent_photo-left-small">
  <p:cSld name="1-content_photo-left-small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6"/>
          <p:cNvSpPr/>
          <p:nvPr/>
        </p:nvSpPr>
        <p:spPr>
          <a:xfrm>
            <a:off x="0" y="228600"/>
            <a:ext cx="1866900" cy="640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6"/>
          <p:cNvSpPr>
            <a:spLocks noGrp="1"/>
          </p:cNvSpPr>
          <p:nvPr>
            <p:ph type="pic" idx="2"/>
          </p:nvPr>
        </p:nvSpPr>
        <p:spPr>
          <a:xfrm>
            <a:off x="914400" y="1028698"/>
            <a:ext cx="4724400" cy="4914901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13" name="Google Shape;113;p46"/>
          <p:cNvSpPr txBox="1">
            <a:spLocks noGrp="1"/>
          </p:cNvSpPr>
          <p:nvPr>
            <p:ph type="body" idx="1"/>
          </p:nvPr>
        </p:nvSpPr>
        <p:spPr>
          <a:xfrm>
            <a:off x="6556246" y="1028700"/>
            <a:ext cx="4721354" cy="4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1400"/>
              <a:buNone/>
              <a:defRPr>
                <a:solidFill>
                  <a:srgbClr val="0D0D0D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0D0D0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ntent_photo-right-small">
  <p:cSld name="1-content_photo-right-small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7"/>
          <p:cNvSpPr/>
          <p:nvPr/>
        </p:nvSpPr>
        <p:spPr>
          <a:xfrm>
            <a:off x="9296400" y="5943600"/>
            <a:ext cx="10287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7"/>
          <p:cNvSpPr/>
          <p:nvPr/>
        </p:nvSpPr>
        <p:spPr>
          <a:xfrm>
            <a:off x="11734800" y="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7"/>
          <p:cNvSpPr/>
          <p:nvPr/>
        </p:nvSpPr>
        <p:spPr>
          <a:xfrm>
            <a:off x="10325100" y="228600"/>
            <a:ext cx="1866900" cy="640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7"/>
          <p:cNvSpPr>
            <a:spLocks noGrp="1"/>
          </p:cNvSpPr>
          <p:nvPr>
            <p:ph type="pic" idx="2"/>
          </p:nvPr>
        </p:nvSpPr>
        <p:spPr>
          <a:xfrm>
            <a:off x="6553200" y="1028700"/>
            <a:ext cx="4724400" cy="49149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19" name="Google Shape;119;p47"/>
          <p:cNvSpPr txBox="1">
            <a:spLocks noGrp="1"/>
          </p:cNvSpPr>
          <p:nvPr>
            <p:ph type="body" idx="1"/>
          </p:nvPr>
        </p:nvSpPr>
        <p:spPr>
          <a:xfrm>
            <a:off x="914400" y="1028702"/>
            <a:ext cx="4721354" cy="491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1400"/>
              <a:buNone/>
              <a:defRPr>
                <a:solidFill>
                  <a:srgbClr val="0D0D0D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0D0D0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ntent_photo-left">
  <p:cSld name="1-content_photo-lef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8"/>
          <p:cNvSpPr/>
          <p:nvPr/>
        </p:nvSpPr>
        <p:spPr>
          <a:xfrm>
            <a:off x="2209800" y="0"/>
            <a:ext cx="90678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8"/>
          <p:cNvSpPr>
            <a:spLocks noGrp="1"/>
          </p:cNvSpPr>
          <p:nvPr>
            <p:ph type="pic" idx="2"/>
          </p:nvPr>
        </p:nvSpPr>
        <p:spPr>
          <a:xfrm>
            <a:off x="-1" y="0"/>
            <a:ext cx="5638801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23" name="Google Shape;123;p48"/>
          <p:cNvSpPr txBox="1">
            <a:spLocks noGrp="1"/>
          </p:cNvSpPr>
          <p:nvPr>
            <p:ph type="body" idx="1"/>
          </p:nvPr>
        </p:nvSpPr>
        <p:spPr>
          <a:xfrm>
            <a:off x="6556246" y="1028700"/>
            <a:ext cx="4721354" cy="4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1400"/>
              <a:buNone/>
              <a:defRPr>
                <a:solidFill>
                  <a:srgbClr val="0D0D0D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0D0D0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ntent_photo-right">
  <p:cSld name="1-content_photo-righ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9"/>
          <p:cNvSpPr/>
          <p:nvPr/>
        </p:nvSpPr>
        <p:spPr>
          <a:xfrm>
            <a:off x="2209800" y="0"/>
            <a:ext cx="90678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9"/>
          <p:cNvSpPr>
            <a:spLocks noGrp="1"/>
          </p:cNvSpPr>
          <p:nvPr>
            <p:ph type="pic" idx="2"/>
          </p:nvPr>
        </p:nvSpPr>
        <p:spPr>
          <a:xfrm>
            <a:off x="6550152" y="1"/>
            <a:ext cx="5638801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27" name="Google Shape;127;p49"/>
          <p:cNvSpPr txBox="1">
            <a:spLocks noGrp="1"/>
          </p:cNvSpPr>
          <p:nvPr>
            <p:ph type="body" idx="1"/>
          </p:nvPr>
        </p:nvSpPr>
        <p:spPr>
          <a:xfrm>
            <a:off x="914400" y="1037510"/>
            <a:ext cx="4721354" cy="49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1400"/>
              <a:buNone/>
              <a:defRPr>
                <a:solidFill>
                  <a:srgbClr val="0D0D0D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0D0D0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ntent-fill_photo-left">
  <p:cSld name="1-content-fill_photo-lef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0"/>
          <p:cNvSpPr>
            <a:spLocks noGrp="1"/>
          </p:cNvSpPr>
          <p:nvPr>
            <p:ph type="pic" idx="2"/>
          </p:nvPr>
        </p:nvSpPr>
        <p:spPr>
          <a:xfrm>
            <a:off x="457200" y="1028700"/>
            <a:ext cx="8650111" cy="53721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30" name="Google Shape;130;p50"/>
          <p:cNvSpPr txBox="1">
            <a:spLocks noGrp="1"/>
          </p:cNvSpPr>
          <p:nvPr>
            <p:ph type="body" idx="1"/>
          </p:nvPr>
        </p:nvSpPr>
        <p:spPr>
          <a:xfrm>
            <a:off x="8192911" y="1943100"/>
            <a:ext cx="3541889" cy="354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200" tIns="457200" rIns="457200" bIns="4572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1-content_9-logo">
  <p:cSld name="2_1-content_9-log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1"/>
          <p:cNvSpPr>
            <a:spLocks noGrp="1"/>
          </p:cNvSpPr>
          <p:nvPr>
            <p:ph type="pic" idx="2"/>
          </p:nvPr>
        </p:nvSpPr>
        <p:spPr>
          <a:xfrm>
            <a:off x="6321552" y="1028701"/>
            <a:ext cx="1499616" cy="1197864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51"/>
          <p:cNvSpPr>
            <a:spLocks noGrp="1"/>
          </p:cNvSpPr>
          <p:nvPr>
            <p:ph type="pic" idx="3"/>
          </p:nvPr>
        </p:nvSpPr>
        <p:spPr>
          <a:xfrm>
            <a:off x="8278368" y="1028701"/>
            <a:ext cx="1499616" cy="1197864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51"/>
          <p:cNvSpPr txBox="1">
            <a:spLocks noGrp="1"/>
          </p:cNvSpPr>
          <p:nvPr>
            <p:ph type="body" idx="1"/>
          </p:nvPr>
        </p:nvSpPr>
        <p:spPr>
          <a:xfrm>
            <a:off x="457200" y="1028701"/>
            <a:ext cx="5407152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1400"/>
              <a:buNone/>
              <a:defRPr>
                <a:solidFill>
                  <a:srgbClr val="0D0D0D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0D0D0D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51"/>
          <p:cNvSpPr>
            <a:spLocks noGrp="1"/>
          </p:cNvSpPr>
          <p:nvPr>
            <p:ph type="pic" idx="4"/>
          </p:nvPr>
        </p:nvSpPr>
        <p:spPr>
          <a:xfrm>
            <a:off x="10235184" y="1028701"/>
            <a:ext cx="1499616" cy="1197864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51"/>
          <p:cNvSpPr>
            <a:spLocks noGrp="1"/>
          </p:cNvSpPr>
          <p:nvPr>
            <p:ph type="pic" idx="5"/>
          </p:nvPr>
        </p:nvSpPr>
        <p:spPr>
          <a:xfrm>
            <a:off x="6321552" y="2420113"/>
            <a:ext cx="1499616" cy="1197864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51"/>
          <p:cNvSpPr>
            <a:spLocks noGrp="1"/>
          </p:cNvSpPr>
          <p:nvPr>
            <p:ph type="pic" idx="6"/>
          </p:nvPr>
        </p:nvSpPr>
        <p:spPr>
          <a:xfrm>
            <a:off x="8278368" y="2420113"/>
            <a:ext cx="1499616" cy="1197864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51"/>
          <p:cNvSpPr>
            <a:spLocks noGrp="1"/>
          </p:cNvSpPr>
          <p:nvPr>
            <p:ph type="pic" idx="7"/>
          </p:nvPr>
        </p:nvSpPr>
        <p:spPr>
          <a:xfrm>
            <a:off x="10235184" y="2420113"/>
            <a:ext cx="1499616" cy="1197864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51"/>
          <p:cNvSpPr>
            <a:spLocks noGrp="1"/>
          </p:cNvSpPr>
          <p:nvPr>
            <p:ph type="pic" idx="8"/>
          </p:nvPr>
        </p:nvSpPr>
        <p:spPr>
          <a:xfrm>
            <a:off x="6321552" y="3811525"/>
            <a:ext cx="1499616" cy="1197864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51"/>
          <p:cNvSpPr>
            <a:spLocks noGrp="1"/>
          </p:cNvSpPr>
          <p:nvPr>
            <p:ph type="pic" idx="9"/>
          </p:nvPr>
        </p:nvSpPr>
        <p:spPr>
          <a:xfrm>
            <a:off x="8278368" y="3811525"/>
            <a:ext cx="1499616" cy="1197864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51"/>
          <p:cNvSpPr>
            <a:spLocks noGrp="1"/>
          </p:cNvSpPr>
          <p:nvPr>
            <p:ph type="pic" idx="13"/>
          </p:nvPr>
        </p:nvSpPr>
        <p:spPr>
          <a:xfrm>
            <a:off x="10235184" y="3811525"/>
            <a:ext cx="1499616" cy="1197864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51"/>
          <p:cNvSpPr>
            <a:spLocks noGrp="1"/>
          </p:cNvSpPr>
          <p:nvPr>
            <p:ph type="pic" idx="14"/>
          </p:nvPr>
        </p:nvSpPr>
        <p:spPr>
          <a:xfrm>
            <a:off x="6321552" y="5202937"/>
            <a:ext cx="1499616" cy="1197864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51"/>
          <p:cNvSpPr>
            <a:spLocks noGrp="1"/>
          </p:cNvSpPr>
          <p:nvPr>
            <p:ph type="pic" idx="15"/>
          </p:nvPr>
        </p:nvSpPr>
        <p:spPr>
          <a:xfrm>
            <a:off x="8278368" y="5202937"/>
            <a:ext cx="1499616" cy="1197864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51"/>
          <p:cNvSpPr>
            <a:spLocks noGrp="1"/>
          </p:cNvSpPr>
          <p:nvPr>
            <p:ph type="pic" idx="16"/>
          </p:nvPr>
        </p:nvSpPr>
        <p:spPr>
          <a:xfrm>
            <a:off x="10235184" y="5202937"/>
            <a:ext cx="1499616" cy="11978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eaf8d8cc4_0_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feaf8d8cc4_0_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g2feaf8d8cc4_0_7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g2feaf8d8cc4_0_7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g2feaf8d8cc4_0_7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quote">
  <p:cSld name="1-quote">
    <p:bg>
      <p:bgPr>
        <a:solidFill>
          <a:schemeClr val="accen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11274552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8000" b="1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/>
          <p:nvPr/>
        </p:nvSpPr>
        <p:spPr>
          <a:xfrm>
            <a:off x="457200" y="258901"/>
            <a:ext cx="6858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3" name="Google Shape;23;p29"/>
          <p:cNvSpPr/>
          <p:nvPr/>
        </p:nvSpPr>
        <p:spPr>
          <a:xfrm>
            <a:off x="11070015" y="5105400"/>
            <a:ext cx="6858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24" name="Google Shape;24;p29"/>
          <p:cNvSpPr/>
          <p:nvPr/>
        </p:nvSpPr>
        <p:spPr>
          <a:xfrm>
            <a:off x="8991600" y="5715000"/>
            <a:ext cx="3200400" cy="7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29" descr="A black background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8592" y="5703711"/>
            <a:ext cx="2423160" cy="67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-closing">
  <p:cSld name="1-closing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/>
          <p:nvPr/>
        </p:nvSpPr>
        <p:spPr>
          <a:xfrm>
            <a:off x="457199" y="457200"/>
            <a:ext cx="5257801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</a:t>
            </a:r>
            <a:br>
              <a:rPr lang="en-US" sz="8000" b="1" i="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8000" b="1" i="0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you</a:t>
            </a:r>
            <a:endParaRPr/>
          </a:p>
        </p:txBody>
      </p:sp>
      <p:sp>
        <p:nvSpPr>
          <p:cNvPr id="28" name="Google Shape;28;p30"/>
          <p:cNvSpPr/>
          <p:nvPr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0"/>
          <p:cNvSpPr txBox="1"/>
          <p:nvPr/>
        </p:nvSpPr>
        <p:spPr>
          <a:xfrm>
            <a:off x="8912860" y="457200"/>
            <a:ext cx="2821940" cy="13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SWICORPS.ORG</a:t>
            </a:r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6553200" y="5867400"/>
            <a:ext cx="51816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349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2pPr>
            <a:lvl3pPr marL="1371600" lvl="2" indent="-3873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Char char="-"/>
              <a:defRPr sz="25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35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00"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 sz="5400"/>
            </a:lvl7pPr>
            <a:lvl8pPr marL="3657600" lvl="7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2"/>
          </p:nvPr>
        </p:nvSpPr>
        <p:spPr>
          <a:xfrm>
            <a:off x="6553200" y="6154579"/>
            <a:ext cx="5181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0" tIns="0" rIns="18275" bIns="0" anchor="b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-right-align">
  <p:cSld name="cover-right-align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4224528" y="6277689"/>
            <a:ext cx="7507224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body" idx="2"/>
          </p:nvPr>
        </p:nvSpPr>
        <p:spPr>
          <a:xfrm>
            <a:off x="457200" y="1028700"/>
            <a:ext cx="1127455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8000" b="1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b="1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31" descr="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1849" y="5715000"/>
            <a:ext cx="3276600" cy="911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solidFill>
          <a:schemeClr val="accent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11274552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8000" b="1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/>
          <p:nvPr/>
        </p:nvSpPr>
        <p:spPr>
          <a:xfrm>
            <a:off x="9144000" y="5562600"/>
            <a:ext cx="2895600" cy="10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32" descr="A black background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8592" y="5726923"/>
            <a:ext cx="2423160" cy="67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">
  <p:cSld name="sub-section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11274552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8000" b="1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/>
          <p:nvPr/>
        </p:nvSpPr>
        <p:spPr>
          <a:xfrm>
            <a:off x="9067800" y="5715000"/>
            <a:ext cx="3124200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33" descr="A black background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08592" y="5715000"/>
            <a:ext cx="2423160" cy="67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/>
          <p:nvPr/>
        </p:nvSpPr>
        <p:spPr>
          <a:xfrm>
            <a:off x="11734800" y="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3886200" y="0"/>
            <a:ext cx="8305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400" tIns="914400" rIns="914400" bIns="9144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title"/>
          </p:nvPr>
        </p:nvSpPr>
        <p:spPr>
          <a:xfrm>
            <a:off x="457200" y="1033291"/>
            <a:ext cx="3429000" cy="536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914400" bIns="3200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ntent_title-sideways">
  <p:cSld name="1-content_title-sideway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title"/>
          </p:nvPr>
        </p:nvSpPr>
        <p:spPr>
          <a:xfrm rot="-5400000">
            <a:off x="-1762568" y="3251516"/>
            <a:ext cx="5372101" cy="93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20025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1"/>
          </p:nvPr>
        </p:nvSpPr>
        <p:spPr>
          <a:xfrm>
            <a:off x="1389764" y="1028699"/>
            <a:ext cx="10345035" cy="537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•"/>
              <a:defRPr>
                <a:solidFill>
                  <a:srgbClr val="0D0D0D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0D0D"/>
              </a:buClr>
              <a:buSzPts val="1800"/>
              <a:buChar char="-"/>
              <a:defRPr>
                <a:solidFill>
                  <a:srgbClr val="0D0D0D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>
                <a:solidFill>
                  <a:srgbClr val="0D0D0D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D0D0D"/>
              </a:buClr>
              <a:buSzPts val="1400"/>
              <a:buNone/>
              <a:defRPr>
                <a:solidFill>
                  <a:srgbClr val="0D0D0D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>
                <a:solidFill>
                  <a:srgbClr val="0D0D0D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35" descr="Icon&#10;&#10;Description automatically generated"/>
          <p:cNvPicPr preferRelativeResize="0"/>
          <p:nvPr/>
        </p:nvPicPr>
        <p:blipFill rotWithShape="1">
          <a:blip r:embed="rId2">
            <a:alphaModFix amt="5000"/>
          </a:blip>
          <a:srcRect l="11475" t="12540" r="24711" b="12619"/>
          <a:stretch/>
        </p:blipFill>
        <p:spPr>
          <a:xfrm>
            <a:off x="5943601" y="-10886"/>
            <a:ext cx="6248400" cy="6868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body" idx="1"/>
          </p:nvPr>
        </p:nvSpPr>
        <p:spPr>
          <a:xfrm>
            <a:off x="457200" y="1965854"/>
            <a:ext cx="11277600" cy="4434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title"/>
          </p:nvPr>
        </p:nvSpPr>
        <p:spPr>
          <a:xfrm>
            <a:off x="457200" y="1033291"/>
            <a:ext cx="11277600" cy="93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20025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6" descr="A close up of a logo&#10;&#10;Description automatically generated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9311640" y="5726923"/>
            <a:ext cx="2423160" cy="6738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FFFFF"/>
          </p15:clr>
        </p15:guide>
        <p15:guide id="2" orient="horz" pos="4176">
          <p15:clr>
            <a:srgbClr val="FFFFFF"/>
          </p15:clr>
        </p15:guide>
        <p15:guide id="3" pos="144">
          <p15:clr>
            <a:srgbClr val="FFFFFF"/>
          </p15:clr>
        </p15:guide>
        <p15:guide id="4" pos="7536">
          <p15:clr>
            <a:srgbClr val="FFFFFF"/>
          </p15:clr>
        </p15:guide>
        <p15:guide id="5" pos="7104">
          <p15:clr>
            <a:srgbClr val="FFFFFF"/>
          </p15:clr>
        </p15:guide>
        <p15:guide id="6" pos="576">
          <p15:clr>
            <a:srgbClr val="FFFFFF"/>
          </p15:clr>
        </p15:guide>
        <p15:guide id="7" pos="288">
          <p15:clr>
            <a:srgbClr val="F26B43"/>
          </p15:clr>
        </p15:guide>
        <p15:guide id="8" orient="horz" pos="288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4032">
          <p15:clr>
            <a:srgbClr val="F26B43"/>
          </p15:clr>
        </p15:guide>
        <p15:guide id="11" orient="horz" pos="648">
          <p15:clr>
            <a:srgbClr val="A4A3A4"/>
          </p15:clr>
        </p15:guide>
        <p15:guide id="12" orient="horz" pos="3744">
          <p15:clr>
            <a:srgbClr val="FFFF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xt106@shsu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s/2021/nsf21552/nsf21552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sf.gov/pubs/2018/nsf18057/nsf18057.jsp#q6" TargetMode="External"/><Relationship Id="rId5" Type="http://schemas.openxmlformats.org/officeDocument/2006/relationships/hyperlink" Target="https://new.nsf.gov/funding/initiatives/i-corps/webinars-resources" TargetMode="External"/><Relationship Id="rId4" Type="http://schemas.openxmlformats.org/officeDocument/2006/relationships/hyperlink" Target="https://beta.nsf.gov/funding/initiatives/i-corps/cohort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11274600" cy="52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SHSU Innovation Day</a:t>
            </a:r>
            <a:endParaRPr lang="en-US" sz="2400" b="0" baseline="100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baseline="1000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r>
              <a:rPr lang="en-US" sz="3000" b="1" i="0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NSF I-Corps </a:t>
            </a:r>
            <a:r>
              <a:rPr lang="en-US" sz="3000" dirty="0">
                <a:solidFill>
                  <a:srgbClr val="FFFFFF"/>
                </a:solidFill>
              </a:rPr>
              <a:t>Overview</a:t>
            </a:r>
            <a:endParaRPr lang="en-US"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September 25, 2024</a:t>
            </a:r>
            <a:endParaRPr sz="2000" dirty="0">
              <a:solidFill>
                <a:srgbClr val="FFFFFF"/>
              </a:solidFill>
            </a:endParaRPr>
          </a:p>
        </p:txBody>
      </p:sp>
      <p:pic>
        <p:nvPicPr>
          <p:cNvPr id="2" name="Picture 1" descr="A black and orange logo">
            <a:extLst>
              <a:ext uri="{FF2B5EF4-FFF2-40B4-BE49-F238E27FC236}">
                <a16:creationId xmlns:a16="http://schemas.microsoft.com/office/drawing/2014/main" id="{49B9EEE3-C5D8-2DD8-3309-C9155732E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69" y="4862043"/>
            <a:ext cx="4074460" cy="1692467"/>
          </a:xfrm>
          <a:prstGeom prst="rect">
            <a:avLst/>
          </a:prstGeom>
        </p:spPr>
      </p:pic>
      <p:pic>
        <p:nvPicPr>
          <p:cNvPr id="7" name="Picture 6" descr="A black background with white text">
            <a:extLst>
              <a:ext uri="{FF2B5EF4-FFF2-40B4-BE49-F238E27FC236}">
                <a16:creationId xmlns:a16="http://schemas.microsoft.com/office/drawing/2014/main" id="{4B624BA5-80BE-B732-C849-63847CCA1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612" y="5069277"/>
            <a:ext cx="4074459" cy="1133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C91807-28C1-01B8-906C-BCA8E92FEDFE}"/>
              </a:ext>
            </a:extLst>
          </p:cNvPr>
          <p:cNvSpPr/>
          <p:nvPr/>
        </p:nvSpPr>
        <p:spPr>
          <a:xfrm>
            <a:off x="0" y="0"/>
            <a:ext cx="12192000" cy="1115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8C8D5F-8486-388B-2CD0-A034EAF251C9}"/>
              </a:ext>
            </a:extLst>
          </p:cNvPr>
          <p:cNvSpPr txBox="1"/>
          <p:nvPr/>
        </p:nvSpPr>
        <p:spPr>
          <a:xfrm>
            <a:off x="3724197" y="222012"/>
            <a:ext cx="4826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rebuchet MS" panose="020B0603020202020204" pitchFamily="34" charset="0"/>
              </a:rPr>
              <a:t>Eligibility Pathways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F834C-555D-00D2-E356-F7230305E86E}"/>
              </a:ext>
            </a:extLst>
          </p:cNvPr>
          <p:cNvSpPr txBox="1"/>
          <p:nvPr/>
        </p:nvSpPr>
        <p:spPr>
          <a:xfrm>
            <a:off x="278967" y="1676873"/>
            <a:ext cx="115229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lang="en-US" sz="2000" b="0" dirty="0">
                <a:solidFill>
                  <a:schemeClr val="bg1"/>
                </a:solidFill>
                <a:latin typeface="Trebuchet MS" panose="020B0603020202020204" pitchFamily="34" charset="0"/>
              </a:rPr>
              <a:t>In all cases, the innovation or research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endParaRPr lang="en-US" sz="2000" b="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6355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Trebuchet MS" panose="020B0603020202020204" pitchFamily="34" charset="0"/>
              </a:rPr>
              <a:t>Should (ideally) be university-based IP and related to previously awarded NSF grants</a:t>
            </a:r>
          </a:p>
          <a:p>
            <a:pPr marL="46355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Trebuchet MS" panose="020B0603020202020204" pitchFamily="34" charset="0"/>
              </a:rPr>
              <a:t>Should demonstrate commercial promise for translation into a product, process or service</a:t>
            </a:r>
          </a:p>
          <a:p>
            <a:pPr marL="46355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Trebuchet MS" panose="020B0603020202020204" pitchFamily="34" charset="0"/>
              </a:rPr>
              <a:t>Should be a ‘deep tech discovery’ from fundamental STEM-based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1FF67-FECA-16C4-6A8B-9C11C41FB795}"/>
              </a:ext>
            </a:extLst>
          </p:cNvPr>
          <p:cNvSpPr txBox="1"/>
          <p:nvPr/>
        </p:nvSpPr>
        <p:spPr>
          <a:xfrm>
            <a:off x="278968" y="4148054"/>
            <a:ext cx="5362413" cy="2078454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Pathway 1:  Existing NSF lineage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endParaRPr lang="en-US" sz="1600" b="0" dirty="0">
              <a:solidFill>
                <a:schemeClr val="bg1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 marL="406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  <a:latin typeface="Trebuchet MS" panose="020B0603020202020204" pitchFamily="34" charset="0"/>
              </a:rPr>
              <a:t>The team/PI has a current NSF funding history</a:t>
            </a:r>
            <a:endParaRPr lang="en-US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06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  <a:latin typeface="Trebuchet MS" panose="020B0603020202020204" pitchFamily="34" charset="0"/>
              </a:rPr>
              <a:t>The NSF award has not expired &gt;5 years ago</a:t>
            </a:r>
          </a:p>
          <a:p>
            <a:pPr marL="406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bg1"/>
                </a:solidFill>
                <a:latin typeface="Trebuchet MS" panose="020B0603020202020204" pitchFamily="34" charset="0"/>
              </a:rPr>
              <a:t>The team composition must be acceptable to NSF</a:t>
            </a:r>
            <a:endParaRPr lang="en-US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064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12D4F6-337A-831A-7A1B-C3F489A81EFD}"/>
              </a:ext>
            </a:extLst>
          </p:cNvPr>
          <p:cNvSpPr txBox="1"/>
          <p:nvPr/>
        </p:nvSpPr>
        <p:spPr>
          <a:xfrm>
            <a:off x="6318146" y="4148054"/>
            <a:ext cx="5483813" cy="2078454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Pathway 2: Regional Endorsement</a:t>
            </a:r>
          </a:p>
          <a:p>
            <a:pPr marL="107950" lvl="1" indent="127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endParaRPr lang="en-US" sz="1600" b="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93700" lvl="2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If not already established through Pathway 1, the team must achieve endorsement from any I-Corps Hub after successfully completing a regional program</a:t>
            </a:r>
          </a:p>
          <a:p>
            <a:pPr marL="393700" lvl="2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4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7;p15">
            <a:extLst>
              <a:ext uri="{FF2B5EF4-FFF2-40B4-BE49-F238E27FC236}">
                <a16:creationId xmlns:a16="http://schemas.microsoft.com/office/drawing/2014/main" id="{0AD4E17D-EE76-9481-24E8-D4399A0917D7}"/>
              </a:ext>
            </a:extLst>
          </p:cNvPr>
          <p:cNvSpPr txBox="1"/>
          <p:nvPr/>
        </p:nvSpPr>
        <p:spPr>
          <a:xfrm>
            <a:off x="6981924" y="1477274"/>
            <a:ext cx="493638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Bob Milner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595959"/>
              </a:solidFill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Helvetica Neue"/>
              </a:rPr>
              <a:t>Director of Entrepreneurship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Sam Houston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Houston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 University</a:t>
            </a:r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bg1"/>
                </a:solidFill>
                <a:latin typeface="Trebuchet MS" panose="020B0603020202020204" pitchFamily="34" charset="0"/>
                <a:ea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rlm088</a:t>
            </a:r>
            <a:r>
              <a:rPr lang="en-US" u="sng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@shsu.edu</a:t>
            </a:r>
            <a:r>
              <a:rPr lang="en-US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Aptos" panose="020B0004020202020204" pitchFamily="34" charset="0"/>
              </a:rPr>
              <a:t> </a:t>
            </a:r>
            <a:r>
              <a:rPr lang="en-US" sz="1200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Aptos" panose="020B0004020202020204" pitchFamily="34" charset="0"/>
              </a:rPr>
              <a:t> </a:t>
            </a:r>
            <a:endParaRPr lang="en-US" sz="1200" i="1" dirty="0">
              <a:solidFill>
                <a:schemeClr val="bg1"/>
              </a:solidFill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37;p15">
            <a:extLst>
              <a:ext uri="{FF2B5EF4-FFF2-40B4-BE49-F238E27FC236}">
                <a16:creationId xmlns:a16="http://schemas.microsoft.com/office/drawing/2014/main" id="{5300F340-8EC9-DF49-F203-21D1E7AA3FE4}"/>
              </a:ext>
            </a:extLst>
          </p:cNvPr>
          <p:cNvSpPr txBox="1"/>
          <p:nvPr/>
        </p:nvSpPr>
        <p:spPr>
          <a:xfrm>
            <a:off x="6981924" y="3968101"/>
            <a:ext cx="493638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Theresa Johnson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595959"/>
              </a:solidFill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Helvetica Neue"/>
              </a:rPr>
              <a:t>Graduate Student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Sam Houston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Houston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 University</a:t>
            </a:r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Aptos" panose="020B0004020202020204" pitchFamily="34" charset="0"/>
              </a:rPr>
              <a:t>ttj008@shsu.edu</a:t>
            </a:r>
            <a:endParaRPr lang="en-US" i="1" dirty="0">
              <a:solidFill>
                <a:schemeClr val="bg1"/>
              </a:solidFill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 descr="A person in a suit leaning against a car&#10;&#10;Description automatically generated">
            <a:extLst>
              <a:ext uri="{FF2B5EF4-FFF2-40B4-BE49-F238E27FC236}">
                <a16:creationId xmlns:a16="http://schemas.microsoft.com/office/drawing/2014/main" id="{8D1D7FB5-284A-B1EE-598B-62D5B58D79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742" t="20133" r="16132" b="19718"/>
          <a:stretch/>
        </p:blipFill>
        <p:spPr>
          <a:xfrm>
            <a:off x="4572000" y="1240109"/>
            <a:ext cx="1919298" cy="1828800"/>
          </a:xfrm>
          <a:prstGeom prst="ellipse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 descr="A person with long black hair&#10;&#10;Description automatically generated">
            <a:extLst>
              <a:ext uri="{FF2B5EF4-FFF2-40B4-BE49-F238E27FC236}">
                <a16:creationId xmlns:a16="http://schemas.microsoft.com/office/drawing/2014/main" id="{8AC9B630-F6EE-2A26-99F3-10D440C87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700011"/>
            <a:ext cx="1828800" cy="1828800"/>
          </a:xfrm>
          <a:prstGeom prst="ellipse">
            <a:avLst/>
          </a:prstGeom>
          <a:ln>
            <a:solidFill>
              <a:schemeClr val="bg2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190C90-A798-BE96-2B4F-794ADD1D25DA}"/>
              </a:ext>
            </a:extLst>
          </p:cNvPr>
          <p:cNvSpPr/>
          <p:nvPr/>
        </p:nvSpPr>
        <p:spPr>
          <a:xfrm>
            <a:off x="0" y="0"/>
            <a:ext cx="34406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orange logo">
            <a:extLst>
              <a:ext uri="{FF2B5EF4-FFF2-40B4-BE49-F238E27FC236}">
                <a16:creationId xmlns:a16="http://schemas.microsoft.com/office/drawing/2014/main" id="{264D8F4F-A5D2-D04B-14DF-1E1FBDEE9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8" y="3913581"/>
            <a:ext cx="3374368" cy="14016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33D3A7-04CA-B984-7169-F9C66F1B8BAB}"/>
              </a:ext>
            </a:extLst>
          </p:cNvPr>
          <p:cNvSpPr txBox="1"/>
          <p:nvPr/>
        </p:nvSpPr>
        <p:spPr>
          <a:xfrm>
            <a:off x="273696" y="2105561"/>
            <a:ext cx="31053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rebuchet MS" panose="020B0603020202020204" pitchFamily="34" charset="0"/>
              </a:rPr>
              <a:t>Peer</a:t>
            </a:r>
          </a:p>
          <a:p>
            <a:r>
              <a:rPr lang="en-US" sz="4000" b="1" dirty="0">
                <a:solidFill>
                  <a:srgbClr val="002060"/>
                </a:solidFill>
                <a:latin typeface="Trebuchet MS" panose="020B0603020202020204" pitchFamily="34" charset="0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314945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3566160" y="457200"/>
            <a:ext cx="63669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NSF I-Corps™ Survey</a:t>
            </a:r>
            <a:endParaRPr sz="2000"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Teams are asked to complete a survey regarding their I-Corps™ participation.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survey is conducted by Venture Well and the purpose is to collect baseline data about you and your team.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De-identified responses and data are shared with the NSF for evaluation and reporting purposes. </a:t>
            </a:r>
            <a:endParaRPr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8" name="Google Shape;23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499" y="4030050"/>
            <a:ext cx="2394900" cy="5747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39" name="Google Shape;23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499" y="4939803"/>
            <a:ext cx="2394901" cy="8346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240" name="Google Shape;240;p3"/>
          <p:cNvCxnSpPr/>
          <p:nvPr/>
        </p:nvCxnSpPr>
        <p:spPr>
          <a:xfrm>
            <a:off x="143200" y="3429000"/>
            <a:ext cx="2857500" cy="0"/>
          </a:xfrm>
          <a:prstGeom prst="straightConnector1">
            <a:avLst/>
          </a:prstGeom>
          <a:noFill/>
          <a:ln w="9525" cap="flat" cmpd="sng">
            <a:solidFill>
              <a:srgbClr val="1D37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1" name="Google Shape;241;p3"/>
          <p:cNvSpPr txBox="1"/>
          <p:nvPr/>
        </p:nvSpPr>
        <p:spPr>
          <a:xfrm>
            <a:off x="0" y="1083503"/>
            <a:ext cx="319006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1D3767"/>
                </a:solidFill>
                <a:latin typeface="Trebuchet MS"/>
                <a:ea typeface="Trebuchet MS"/>
                <a:cs typeface="Trebuchet MS"/>
                <a:sym typeface="Trebuchet MS"/>
              </a:rPr>
              <a:t>Longitudinal Studies</a:t>
            </a:r>
            <a:endParaRPr sz="3800" b="1" dirty="0">
              <a:solidFill>
                <a:srgbClr val="1D376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3566160" y="284615"/>
            <a:ext cx="8194916" cy="563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Teams must first establish lineage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</a:p>
          <a:p>
            <a:pPr marL="285750" lvl="0" indent="-28575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If the team has no NSF lineage, they must complete a free regional I-Corps program  </a:t>
            </a:r>
          </a:p>
          <a:p>
            <a:pPr marL="285750" lvl="0" indent="-28575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If the team has already established NSF lineage, they proceed to the next step*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</a:pP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Once lineage is established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</a:p>
          <a:p>
            <a:pPr marL="285750" lvl="0" indent="-28575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Submit an Executive Summary. </a:t>
            </a:r>
          </a:p>
          <a:p>
            <a:pPr marL="285750" lvl="0" indent="-28575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  <a:latin typeface="Trebuchet MS" panose="020B0603020202020204" pitchFamily="34" charset="0"/>
              </a:rPr>
              <a:t>Optional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: The Southwest I-Corps Hub can provide an advance review of the executive summary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</a:pP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If NSF likes your executive summary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</a:p>
          <a:p>
            <a:pPr marL="279400" lvl="0" indent="-27940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Your team will be invited to sign up for a virtual interview with an NSF Program Manager</a:t>
            </a:r>
          </a:p>
          <a:p>
            <a:pPr marL="279400" lvl="0" indent="-27940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bg1"/>
                </a:solidFill>
                <a:latin typeface="Trebuchet MS" panose="020B0603020202020204" pitchFamily="34" charset="0"/>
              </a:rPr>
              <a:t>Optional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: The Southwest I-Corps Hub can assist with interview prep</a:t>
            </a:r>
          </a:p>
          <a:p>
            <a:pPr marL="171450" lvl="0" indent="-17145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If NSF likes your team interview:</a:t>
            </a:r>
          </a:p>
          <a:p>
            <a:pPr marL="231775" lvl="0" indent="-231775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You will be invited to submit a proposal through your Sponsored Research Office in response to </a:t>
            </a:r>
            <a:r>
              <a:rPr lang="en-US" u="sng" dirty="0">
                <a:solidFill>
                  <a:schemeClr val="bg1"/>
                </a:solidFill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Solicitation 21-552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  <a:p>
            <a:pPr marL="231775" lvl="0" indent="-231775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You will be invited to </a:t>
            </a:r>
            <a:r>
              <a:rPr lang="en-US" u="sng" dirty="0">
                <a:solidFill>
                  <a:schemeClr val="bg1"/>
                </a:solidFill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 a preferred cohort</a:t>
            </a:r>
            <a:r>
              <a:rPr lang="en-US" u="sng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</a:pP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</a:pPr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For more info:</a:t>
            </a:r>
          </a:p>
          <a:p>
            <a:pPr marL="171450" lvl="0" indent="-17145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About: </a:t>
            </a:r>
            <a:r>
              <a:rPr lang="en-US" u="sng" dirty="0">
                <a:solidFill>
                  <a:schemeClr val="bg1"/>
                </a:solidFill>
                <a:latin typeface="Trebuchet MS" panose="020B0603020202020204" pitchFamily="34" charset="0"/>
              </a:rPr>
              <a:t>https://new.nsf.gov/funding/initiatives/i-corps/about-teams</a:t>
            </a:r>
          </a:p>
          <a:p>
            <a:pPr marL="171450" lvl="0" indent="-17145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Webinars + Resources: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https://new.nsf.gov/funding/initiatives/i-corps/webinars-resources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171450" lvl="0" indent="-171450" algn="l" rtl="0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FAQ: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https://www.nsf.gov/pubs/2018/nsf18057/nsf18057.jsp#q6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241" name="Google Shape;241;p3"/>
          <p:cNvSpPr txBox="1"/>
          <p:nvPr/>
        </p:nvSpPr>
        <p:spPr>
          <a:xfrm>
            <a:off x="74250" y="1797799"/>
            <a:ext cx="3051900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1D3767"/>
                </a:solidFill>
                <a:latin typeface="Trebuchet MS"/>
                <a:ea typeface="Trebuchet MS"/>
                <a:cs typeface="Trebuchet MS"/>
                <a:sym typeface="Trebuchet MS"/>
              </a:rPr>
              <a:t>What does the application process look like?</a:t>
            </a:r>
            <a:endParaRPr sz="4000" b="1" dirty="0">
              <a:solidFill>
                <a:srgbClr val="1D376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FE4FA7-7B3D-1E5A-09C6-0B1E29DD863A}"/>
              </a:ext>
            </a:extLst>
          </p:cNvPr>
          <p:cNvSpPr txBox="1"/>
          <p:nvPr/>
        </p:nvSpPr>
        <p:spPr>
          <a:xfrm>
            <a:off x="3200400" y="6093023"/>
            <a:ext cx="5296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875" lvl="1" indent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</a:pPr>
            <a:r>
              <a:rPr 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*</a:t>
            </a:r>
            <a:r>
              <a:rPr lang="en-US" sz="1100" i="1" dirty="0">
                <a:solidFill>
                  <a:schemeClr val="bg1"/>
                </a:solidFill>
                <a:latin typeface="Trebuchet MS" panose="020B0603020202020204" pitchFamily="34" charset="0"/>
              </a:rPr>
              <a:t> The NSF may still recommend the team complete a regional program</a:t>
            </a:r>
            <a:endParaRPr lang="en-US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9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3566160" y="457200"/>
            <a:ext cx="8242212" cy="6201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$50,000 grant </a:t>
            </a:r>
            <a:r>
              <a:rPr lang="en-US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to the university</a:t>
            </a:r>
            <a:endParaRPr lang="en-US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endParaRPr lang="en-US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Indirect Costs - $5,000</a:t>
            </a:r>
          </a:p>
          <a:p>
            <a:pPr marL="3429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Capped at 10%</a:t>
            </a:r>
          </a:p>
          <a:p>
            <a:pPr marL="342900" lvl="1" indent="-2413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</a:pPr>
            <a:endParaRPr lang="en-US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Course fees - $4,500</a:t>
            </a:r>
          </a:p>
          <a:p>
            <a:pPr marL="346075" lvl="1" indent="-346075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Course materials + registration fees</a:t>
            </a: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endParaRPr lang="en-US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Customer Discovery costs - $10,000</a:t>
            </a:r>
          </a:p>
          <a:p>
            <a:pPr marL="3429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Conference registration fees</a:t>
            </a:r>
          </a:p>
          <a:p>
            <a:pPr marL="3429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Travel, lodging, ground transportation</a:t>
            </a:r>
          </a:p>
          <a:p>
            <a:pPr marL="3429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Reasonably justified expenses to advance commercialization efforts</a:t>
            </a:r>
          </a:p>
          <a:p>
            <a:pPr marL="3429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Tech Tools</a:t>
            </a:r>
          </a:p>
          <a:p>
            <a:pPr marL="742950" lvl="2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LinkedIn Premium membership</a:t>
            </a:r>
          </a:p>
          <a:p>
            <a:pPr marL="742950" lvl="2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Video conferencing services</a:t>
            </a:r>
          </a:p>
          <a:p>
            <a:pPr marL="742950" lvl="2" indent="-2921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Arial"/>
              <a:buNone/>
            </a:pPr>
            <a:endParaRPr lang="en-US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Entrepreneurial Lead (EL) support</a:t>
            </a:r>
          </a:p>
          <a:p>
            <a:pPr marL="3429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Paid as a stipend through the university</a:t>
            </a: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endParaRPr lang="en-US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Prototype materials and equipment – &lt;$5,000</a:t>
            </a:r>
          </a:p>
          <a:p>
            <a:pPr marL="342900" lvl="1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chemeClr val="bg1"/>
                </a:solidFill>
                <a:latin typeface="Trebuchet MS" panose="020B0603020202020204" pitchFamily="34" charset="0"/>
              </a:rPr>
              <a:t>May require NSF approval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</a:pPr>
            <a:endParaRPr lang="en-US" sz="13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54077" y="2828851"/>
            <a:ext cx="3092245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1D3767"/>
                </a:solidFill>
                <a:latin typeface="Trebuchet MS"/>
                <a:ea typeface="Trebuchet MS"/>
                <a:cs typeface="Trebuchet MS"/>
                <a:sym typeface="Trebuchet MS"/>
              </a:rPr>
              <a:t>Budget Considerations</a:t>
            </a:r>
            <a:endParaRPr sz="3300" b="1" dirty="0">
              <a:solidFill>
                <a:srgbClr val="1D376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89241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108155" y="2552223"/>
            <a:ext cx="3092245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D3767"/>
                </a:solidFill>
                <a:latin typeface="Trebuchet MS"/>
                <a:ea typeface="Trebuchet MS"/>
                <a:cs typeface="Trebuchet MS"/>
                <a:sym typeface="Trebuchet MS"/>
              </a:rPr>
              <a:t>How we can help!</a:t>
            </a:r>
            <a:endParaRPr sz="3600" b="1" dirty="0">
              <a:solidFill>
                <a:srgbClr val="1D376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Google Shape;116;p12">
            <a:extLst>
              <a:ext uri="{FF2B5EF4-FFF2-40B4-BE49-F238E27FC236}">
                <a16:creationId xmlns:a16="http://schemas.microsoft.com/office/drawing/2014/main" id="{E789D22A-661E-72CB-6ED3-99246BE9AB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66160" y="457200"/>
            <a:ext cx="6629401" cy="410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2000" b="0" dirty="0"/>
              <a:t>The Southwest Hub can assist with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endParaRPr sz="2000" b="0" dirty="0"/>
          </a:p>
          <a:p>
            <a:pPr marL="685800" lvl="1" indent="-277813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2000" b="0" dirty="0"/>
              <a:t>the application process</a:t>
            </a:r>
            <a:endParaRPr sz="2000" b="0" dirty="0"/>
          </a:p>
          <a:p>
            <a:pPr marL="685800" lvl="1" indent="-277813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2000" b="0" dirty="0"/>
              <a:t>team formation</a:t>
            </a:r>
            <a:endParaRPr sz="2000" b="0" dirty="0"/>
          </a:p>
          <a:p>
            <a:pPr marL="685800" lvl="1" indent="-277813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2000" b="0" dirty="0"/>
              <a:t>mentor identification</a:t>
            </a:r>
            <a:endParaRPr sz="2000" b="0" dirty="0"/>
          </a:p>
          <a:p>
            <a:pPr marL="685800" lvl="1" indent="-277813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2000" b="0" dirty="0"/>
              <a:t>executive summary review</a:t>
            </a:r>
            <a:endParaRPr sz="2000" b="0" dirty="0"/>
          </a:p>
          <a:p>
            <a:pPr marL="685800" lvl="1" indent="-277813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sz="2000" b="0" dirty="0"/>
              <a:t>interview preparation</a:t>
            </a:r>
            <a:endParaRPr sz="2000" b="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000" b="0" dirty="0"/>
          </a:p>
          <a:p>
            <a:pPr marL="0" indent="0" algn="l">
              <a:spcBef>
                <a:spcPts val="480"/>
              </a:spcBef>
              <a:buClr>
                <a:srgbClr val="595959"/>
              </a:buClr>
              <a:buSzPts val="2400"/>
            </a:pPr>
            <a:r>
              <a:rPr lang="en-US" sz="2000" dirty="0">
                <a:solidFill>
                  <a:schemeClr val="bg1"/>
                </a:solidFill>
              </a:rPr>
              <a:t>More information here:</a:t>
            </a:r>
          </a:p>
          <a:p>
            <a:pPr marL="0" indent="0" algn="l">
              <a:spcBef>
                <a:spcPts val="480"/>
              </a:spcBef>
              <a:buClr>
                <a:srgbClr val="595959"/>
              </a:buClr>
              <a:buSzPts val="2400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 algn="l">
              <a:spcBef>
                <a:spcPts val="480"/>
              </a:spcBef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u="sng" dirty="0">
                <a:solidFill>
                  <a:schemeClr val="bg1"/>
                </a:solidFill>
              </a:rPr>
              <a:t>https://new.nsf.gov/funding/initiatives/i-corps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7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11274600" cy="52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SHSU Innovation Day</a:t>
            </a:r>
            <a:endParaRPr lang="en-US" sz="2400" b="0" baseline="100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baseline="100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baseline="100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baseline="100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baseline="100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baseline="100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baseline="100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baseline="100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baseline="1000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r>
              <a:rPr lang="en-US" sz="3000" dirty="0">
                <a:solidFill>
                  <a:srgbClr val="FFFFFF"/>
                </a:solidFill>
              </a:rPr>
              <a:t>Let us know how the 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</a:pPr>
            <a:r>
              <a:rPr lang="en-US" sz="3000" dirty="0">
                <a:solidFill>
                  <a:srgbClr val="FFFFFF"/>
                </a:solidFill>
              </a:rPr>
              <a:t>Southwest I-Corps Hub can help you!</a:t>
            </a:r>
          </a:p>
        </p:txBody>
      </p:sp>
      <p:pic>
        <p:nvPicPr>
          <p:cNvPr id="2" name="Picture 1" descr="A black and orange logo">
            <a:extLst>
              <a:ext uri="{FF2B5EF4-FFF2-40B4-BE49-F238E27FC236}">
                <a16:creationId xmlns:a16="http://schemas.microsoft.com/office/drawing/2014/main" id="{49B9EEE3-C5D8-2DD8-3309-C9155732E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499" y="4579733"/>
            <a:ext cx="3742269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1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5"/>
          <p:cNvSpPr/>
          <p:nvPr/>
        </p:nvSpPr>
        <p:spPr>
          <a:xfrm>
            <a:off x="10134600" y="228600"/>
            <a:ext cx="1600200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D3767"/>
                </a:solidFill>
                <a:latin typeface="Trebuchet MS" panose="020B0603020202020204" pitchFamily="34" charset="0"/>
                <a:sym typeface="Trebuchet MS"/>
              </a:rPr>
              <a:t>Some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1D3767"/>
                </a:solidFill>
                <a:latin typeface="Trebuchet MS" panose="020B0603020202020204" pitchFamily="34" charset="0"/>
                <a:sym typeface="Trebuchet MS"/>
              </a:rPr>
              <a:t>History</a:t>
            </a:r>
            <a:endParaRPr lang="en-US" sz="3600" dirty="0">
              <a:latin typeface="Trebuchet MS" panose="020B0603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AD4B31-3568-2EEB-35E8-7978E2D8B4A3}"/>
              </a:ext>
            </a:extLst>
          </p:cNvPr>
          <p:cNvSpPr txBox="1"/>
          <p:nvPr/>
        </p:nvSpPr>
        <p:spPr>
          <a:xfrm>
            <a:off x="3566160" y="460064"/>
            <a:ext cx="8211809" cy="4960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Launched in 2011, I-</a:t>
            </a:r>
            <a:r>
              <a:rPr lang="en-US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Corps</a:t>
            </a:r>
            <a:r>
              <a:rPr lang="en-US" sz="2000" baseline="30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TM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is an NSF program that prepares scientists and engineers to extend their [research] focus beyond the university laboratory — </a:t>
            </a:r>
            <a:r>
              <a:rPr lang="en-US" sz="2000" dirty="0">
                <a:solidFill>
                  <a:srgbClr val="FF6600"/>
                </a:solidFill>
                <a:latin typeface="Trebuchet MS" panose="020B0603020202020204" pitchFamily="34" charset="0"/>
              </a:rPr>
              <a:t>accelerating basic research projects that demonstrate commercial potential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595959"/>
              </a:buClr>
              <a:buSzPts val="2000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I-Corps addresses four national needs: 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Training an entrepreneurial workforce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Translating technologies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Enabling positive economic impact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Nurturing an innovation ecosystem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4574EB9E-CA0D-997B-40E5-E0C126F54D71}"/>
              </a:ext>
            </a:extLst>
          </p:cNvPr>
          <p:cNvSpPr/>
          <p:nvPr/>
        </p:nvSpPr>
        <p:spPr>
          <a:xfrm>
            <a:off x="0" y="606305"/>
            <a:ext cx="12192000" cy="6251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Google Shape;178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06305"/>
          </a:xfrm>
          <a:prstGeom prst="rect">
            <a:avLst/>
          </a:prstGeom>
          <a:solidFill>
            <a:srgbClr val="1D3767"/>
          </a:solidFill>
          <a:ln>
            <a:noFill/>
          </a:ln>
        </p:spPr>
        <p:txBody>
          <a:bodyPr spcFirstLastPara="1" wrap="square" lIns="0" tIns="0" rIns="0" bIns="3200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79" name="Google Shape;179;p6"/>
          <p:cNvSpPr/>
          <p:nvPr/>
        </p:nvSpPr>
        <p:spPr>
          <a:xfrm>
            <a:off x="2869025" y="1638375"/>
            <a:ext cx="909300" cy="44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4237700" y="6175913"/>
            <a:ext cx="1068300" cy="59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2743525" y="5577125"/>
            <a:ext cx="795600" cy="59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1" name="Google Shape;40;p3">
            <a:extLst>
              <a:ext uri="{FF2B5EF4-FFF2-40B4-BE49-F238E27FC236}">
                <a16:creationId xmlns:a16="http://schemas.microsoft.com/office/drawing/2014/main" id="{9AA57E3F-ECF0-05CF-7F6E-8705FF55FE23}"/>
              </a:ext>
            </a:extLst>
          </p:cNvPr>
          <p:cNvGrpSpPr/>
          <p:nvPr/>
        </p:nvGrpSpPr>
        <p:grpSpPr>
          <a:xfrm>
            <a:off x="862031" y="4847356"/>
            <a:ext cx="4823292" cy="1457852"/>
            <a:chOff x="680855" y="2986425"/>
            <a:chExt cx="7782290" cy="2352215"/>
          </a:xfrm>
        </p:grpSpPr>
        <p:grpSp>
          <p:nvGrpSpPr>
            <p:cNvPr id="32" name="Google Shape;41;p3">
              <a:extLst>
                <a:ext uri="{FF2B5EF4-FFF2-40B4-BE49-F238E27FC236}">
                  <a16:creationId xmlns:a16="http://schemas.microsoft.com/office/drawing/2014/main" id="{3707F87A-94ED-B3B2-167B-E1E2254D9B78}"/>
                </a:ext>
              </a:extLst>
            </p:cNvPr>
            <p:cNvGrpSpPr/>
            <p:nvPr/>
          </p:nvGrpSpPr>
          <p:grpSpPr>
            <a:xfrm>
              <a:off x="826933" y="2986425"/>
              <a:ext cx="5307672" cy="1149970"/>
              <a:chOff x="735445" y="2986425"/>
              <a:chExt cx="5307672" cy="1149970"/>
            </a:xfrm>
          </p:grpSpPr>
          <p:pic>
            <p:nvPicPr>
              <p:cNvPr id="39" name="Google Shape;42;p3" descr="Text, logo&#10;&#10;Description automatically generated">
                <a:extLst>
                  <a:ext uri="{FF2B5EF4-FFF2-40B4-BE49-F238E27FC236}">
                    <a16:creationId xmlns:a16="http://schemas.microsoft.com/office/drawing/2014/main" id="{A205F588-5A4D-B8E0-44E0-A967C8D50D1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746073" y="2986425"/>
                <a:ext cx="1372993" cy="114997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43;p3" descr="Logo&#10;&#10;Description automatically generated">
                <a:extLst>
                  <a:ext uri="{FF2B5EF4-FFF2-40B4-BE49-F238E27FC236}">
                    <a16:creationId xmlns:a16="http://schemas.microsoft.com/office/drawing/2014/main" id="{F605631E-8818-3281-3788-9653E2D39B4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35445" y="3310305"/>
                <a:ext cx="1809434" cy="5022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" name="Google Shape;44;p3" descr="Logo&#10;&#10;Description automatically generated">
                <a:extLst>
                  <a:ext uri="{FF2B5EF4-FFF2-40B4-BE49-F238E27FC236}">
                    <a16:creationId xmlns:a16="http://schemas.microsoft.com/office/drawing/2014/main" id="{9CA227D3-76A1-9338-5346-7ECA619679DC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416661" y="3262674"/>
                <a:ext cx="1626456" cy="5974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45;p3">
              <a:extLst>
                <a:ext uri="{FF2B5EF4-FFF2-40B4-BE49-F238E27FC236}">
                  <a16:creationId xmlns:a16="http://schemas.microsoft.com/office/drawing/2014/main" id="{F5039EF9-9F7B-AFD5-AD46-1C3AF232C74B}"/>
                </a:ext>
              </a:extLst>
            </p:cNvPr>
            <p:cNvGrpSpPr/>
            <p:nvPr/>
          </p:nvGrpSpPr>
          <p:grpSpPr>
            <a:xfrm>
              <a:off x="680855" y="4332302"/>
              <a:ext cx="7782290" cy="1006338"/>
              <a:chOff x="438701" y="4332302"/>
              <a:chExt cx="7782290" cy="1006338"/>
            </a:xfrm>
          </p:grpSpPr>
          <p:pic>
            <p:nvPicPr>
              <p:cNvPr id="34" name="Google Shape;46;p3" descr="Logo&#10;&#10;Description automatically generated with medium confidence">
                <a:extLst>
                  <a:ext uri="{FF2B5EF4-FFF2-40B4-BE49-F238E27FC236}">
                    <a16:creationId xmlns:a16="http://schemas.microsoft.com/office/drawing/2014/main" id="{2CECF218-D25B-37EA-F4E4-3AFA00E834DF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754674" y="4536800"/>
                <a:ext cx="1372995" cy="5973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47;p3" descr="Logo&#10;&#10;Description automatically generated">
                <a:extLst>
                  <a:ext uri="{FF2B5EF4-FFF2-40B4-BE49-F238E27FC236}">
                    <a16:creationId xmlns:a16="http://schemas.microsoft.com/office/drawing/2014/main" id="{789B1864-57B4-A516-ED74-C013BC562400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445190" y="4332302"/>
                <a:ext cx="894523" cy="10063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Google Shape;48;p3" descr="Logo&#10;&#10;Description automatically generated">
                <a:extLst>
                  <a:ext uri="{FF2B5EF4-FFF2-40B4-BE49-F238E27FC236}">
                    <a16:creationId xmlns:a16="http://schemas.microsoft.com/office/drawing/2014/main" id="{BE9C08E2-DA1C-23CD-1F8E-CCB8A2BE137A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38701" y="4454560"/>
                <a:ext cx="1487366" cy="76182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Google Shape;49;p3" descr="Logo&#10;&#10;Description automatically generated">
                <a:extLst>
                  <a:ext uri="{FF2B5EF4-FFF2-40B4-BE49-F238E27FC236}">
                    <a16:creationId xmlns:a16="http://schemas.microsoft.com/office/drawing/2014/main" id="{7BB69547-F901-8ADC-2D34-0D6186D020D0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243589" y="4332302"/>
                <a:ext cx="1193564" cy="10063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50;p3" descr="A picture containing text, sign, tableware, dishware&#10;&#10;Description automatically generated">
                <a:extLst>
                  <a:ext uri="{FF2B5EF4-FFF2-40B4-BE49-F238E27FC236}">
                    <a16:creationId xmlns:a16="http://schemas.microsoft.com/office/drawing/2014/main" id="{B0DF639A-F477-0A10-BE18-46C14BB2F465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6657234" y="4517149"/>
                <a:ext cx="1563757" cy="63664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3" name="Google Shape;52;p3">
            <a:extLst>
              <a:ext uri="{FF2B5EF4-FFF2-40B4-BE49-F238E27FC236}">
                <a16:creationId xmlns:a16="http://schemas.microsoft.com/office/drawing/2014/main" id="{1E446528-C446-5870-D68F-265D8D2B22C7}"/>
              </a:ext>
            </a:extLst>
          </p:cNvPr>
          <p:cNvSpPr txBox="1"/>
          <p:nvPr/>
        </p:nvSpPr>
        <p:spPr>
          <a:xfrm>
            <a:off x="1838432" y="4246925"/>
            <a:ext cx="24224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dirty="0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Southwest Region</a:t>
            </a:r>
            <a:endParaRPr sz="2000" b="1" dirty="0">
              <a:solidFill>
                <a:srgbClr val="3366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" name="Google Shape;56;p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93DA2D5-086B-6500-0A0C-5B86E7F3D65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26587" y="4912137"/>
            <a:ext cx="1233447" cy="509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57;p3">
            <a:extLst>
              <a:ext uri="{FF2B5EF4-FFF2-40B4-BE49-F238E27FC236}">
                <a16:creationId xmlns:a16="http://schemas.microsoft.com/office/drawing/2014/main" id="{DCA0030D-A2DD-4125-8E52-CC7609E74F6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9543" b="47028"/>
          <a:stretch/>
        </p:blipFill>
        <p:spPr>
          <a:xfrm>
            <a:off x="6729289" y="1217334"/>
            <a:ext cx="2438414" cy="23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58;p3">
            <a:extLst>
              <a:ext uri="{FF2B5EF4-FFF2-40B4-BE49-F238E27FC236}">
                <a16:creationId xmlns:a16="http://schemas.microsoft.com/office/drawing/2014/main" id="{BC03FFF6-D160-FD64-E326-D60904F6A20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57620"/>
          <a:stretch/>
        </p:blipFill>
        <p:spPr>
          <a:xfrm>
            <a:off x="9088092" y="1207773"/>
            <a:ext cx="2498790" cy="23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9;p3">
            <a:extLst>
              <a:ext uri="{FF2B5EF4-FFF2-40B4-BE49-F238E27FC236}">
                <a16:creationId xmlns:a16="http://schemas.microsoft.com/office/drawing/2014/main" id="{D776B6BC-F4DD-AB96-E4D8-CAA58A3991AB}"/>
              </a:ext>
            </a:extLst>
          </p:cNvPr>
          <p:cNvSpPr txBox="1"/>
          <p:nvPr/>
        </p:nvSpPr>
        <p:spPr>
          <a:xfrm>
            <a:off x="7757356" y="822888"/>
            <a:ext cx="2278200" cy="38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National Network</a:t>
            </a:r>
            <a:endParaRPr kumimoji="0" sz="1900" b="1" i="0" u="none" strike="noStrike" kern="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1" name="Google Shape;60;p3">
            <a:extLst>
              <a:ext uri="{FF2B5EF4-FFF2-40B4-BE49-F238E27FC236}">
                <a16:creationId xmlns:a16="http://schemas.microsoft.com/office/drawing/2014/main" id="{83582C61-DA2D-79C0-1234-5DFE62C48C42}"/>
              </a:ext>
            </a:extLst>
          </p:cNvPr>
          <p:cNvCxnSpPr/>
          <p:nvPr/>
        </p:nvCxnSpPr>
        <p:spPr>
          <a:xfrm>
            <a:off x="998113" y="4471228"/>
            <a:ext cx="785755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61;p3">
            <a:extLst>
              <a:ext uri="{FF2B5EF4-FFF2-40B4-BE49-F238E27FC236}">
                <a16:creationId xmlns:a16="http://schemas.microsoft.com/office/drawing/2014/main" id="{FBD404A2-61E3-ECF5-78EA-4456FF4E2831}"/>
              </a:ext>
            </a:extLst>
          </p:cNvPr>
          <p:cNvCxnSpPr/>
          <p:nvPr/>
        </p:nvCxnSpPr>
        <p:spPr>
          <a:xfrm>
            <a:off x="4323263" y="4471228"/>
            <a:ext cx="785755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62;p3">
            <a:extLst>
              <a:ext uri="{FF2B5EF4-FFF2-40B4-BE49-F238E27FC236}">
                <a16:creationId xmlns:a16="http://schemas.microsoft.com/office/drawing/2014/main" id="{7D64B99F-1073-96B4-0928-21AF45B8C8BC}"/>
              </a:ext>
            </a:extLst>
          </p:cNvPr>
          <p:cNvCxnSpPr/>
          <p:nvPr/>
        </p:nvCxnSpPr>
        <p:spPr>
          <a:xfrm>
            <a:off x="6826639" y="1022943"/>
            <a:ext cx="7857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63;p3">
            <a:extLst>
              <a:ext uri="{FF2B5EF4-FFF2-40B4-BE49-F238E27FC236}">
                <a16:creationId xmlns:a16="http://schemas.microsoft.com/office/drawing/2014/main" id="{A5AD4295-0792-DC6E-3BD4-8668A10AD226}"/>
              </a:ext>
            </a:extLst>
          </p:cNvPr>
          <p:cNvCxnSpPr/>
          <p:nvPr/>
        </p:nvCxnSpPr>
        <p:spPr>
          <a:xfrm>
            <a:off x="10151789" y="1022943"/>
            <a:ext cx="785700" cy="0"/>
          </a:xfrm>
          <a:prstGeom prst="straightConnector1">
            <a:avLst/>
          </a:prstGeom>
          <a:noFill/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7" name="Picture 56" descr="A map of the united states&#10;&#10;Description automatically generated">
            <a:extLst>
              <a:ext uri="{FF2B5EF4-FFF2-40B4-BE49-F238E27FC236}">
                <a16:creationId xmlns:a16="http://schemas.microsoft.com/office/drawing/2014/main" id="{6AB2CFF1-0D8B-21CC-4A80-302967437B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8113" y="934547"/>
            <a:ext cx="4179850" cy="297027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61CFE0E-62B0-990B-056E-8AE8BDF32D5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3905"/>
          <a:stretch/>
        </p:blipFill>
        <p:spPr>
          <a:xfrm>
            <a:off x="7071221" y="3878165"/>
            <a:ext cx="3910230" cy="277601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6469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15">
            <a:extLst>
              <a:ext uri="{FF2B5EF4-FFF2-40B4-BE49-F238E27FC236}">
                <a16:creationId xmlns:a16="http://schemas.microsoft.com/office/drawing/2014/main" id="{14194C8F-1BAC-45FE-105A-1ECF59A2709B}"/>
              </a:ext>
            </a:extLst>
          </p:cNvPr>
          <p:cNvSpPr txBox="1"/>
          <p:nvPr/>
        </p:nvSpPr>
        <p:spPr>
          <a:xfrm>
            <a:off x="6902107" y="4703275"/>
            <a:ext cx="504192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Kerri Smith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595959"/>
              </a:solidFill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Helvetica Neue"/>
              </a:rPr>
              <a:t>Executive Director</a:t>
            </a:r>
            <a:endParaRPr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Rice Alliance for Technology &amp; Entrepreneurship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Rice University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kerri@rice.edu</a:t>
            </a:r>
          </a:p>
        </p:txBody>
      </p:sp>
      <p:pic>
        <p:nvPicPr>
          <p:cNvPr id="5" name="Google Shape;139;p15" descr="A person sitting on steps&#10;&#10;Description automatically generated">
            <a:extLst>
              <a:ext uri="{FF2B5EF4-FFF2-40B4-BE49-F238E27FC236}">
                <a16:creationId xmlns:a16="http://schemas.microsoft.com/office/drawing/2014/main" id="{4F71B1F7-DDC2-3659-E0AB-47C42F6C7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3063" t="18644" r="3886" b="28742"/>
          <a:stretch/>
        </p:blipFill>
        <p:spPr>
          <a:xfrm>
            <a:off x="4574406" y="4588628"/>
            <a:ext cx="1824565" cy="17373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A person in a suit&#10;&#10;Description automatically generated">
            <a:extLst>
              <a:ext uri="{FF2B5EF4-FFF2-40B4-BE49-F238E27FC236}">
                <a16:creationId xmlns:a16="http://schemas.microsoft.com/office/drawing/2014/main" id="{B31D9339-9C0E-6958-0378-D2F04D3BD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406" y="479272"/>
            <a:ext cx="1828800" cy="18288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37;p15">
            <a:extLst>
              <a:ext uri="{FF2B5EF4-FFF2-40B4-BE49-F238E27FC236}">
                <a16:creationId xmlns:a16="http://schemas.microsoft.com/office/drawing/2014/main" id="{9989BB25-33A1-6668-2957-3AACF2CAB5A0}"/>
              </a:ext>
            </a:extLst>
          </p:cNvPr>
          <p:cNvSpPr txBox="1"/>
          <p:nvPr/>
        </p:nvSpPr>
        <p:spPr>
          <a:xfrm>
            <a:off x="6902107" y="639639"/>
            <a:ext cx="4612453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Saurabh Biswas, PhD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595959"/>
              </a:solidFill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Helvetica Neue"/>
              </a:rPr>
              <a:t>Executive Director</a:t>
            </a:r>
            <a:endParaRPr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Texas Engineering Experiment Station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Texas A&amp;M University System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saurabh_biswas@tamu.edu</a:t>
            </a:r>
          </a:p>
        </p:txBody>
      </p:sp>
      <p:pic>
        <p:nvPicPr>
          <p:cNvPr id="8" name="Picture 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1829981-D0E1-EB57-3F24-2F8E9D8C3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406" y="2551372"/>
            <a:ext cx="1828800" cy="18288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9" name="Google Shape;137;p15">
            <a:extLst>
              <a:ext uri="{FF2B5EF4-FFF2-40B4-BE49-F238E27FC236}">
                <a16:creationId xmlns:a16="http://schemas.microsoft.com/office/drawing/2014/main" id="{EE1DE13A-DECD-D113-CB8C-FD9168BE1240}"/>
              </a:ext>
            </a:extLst>
          </p:cNvPr>
          <p:cNvSpPr txBox="1"/>
          <p:nvPr/>
        </p:nvSpPr>
        <p:spPr>
          <a:xfrm>
            <a:off x="6902107" y="2674967"/>
            <a:ext cx="4612453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Lenae Scroggins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595959"/>
              </a:solidFill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Program Manager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Texas Engineering Experiment Station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Texas A&amp;M University System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lenae@tamu.edu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E2C565-3112-014C-EE4F-79F2B9CB4FE8}"/>
              </a:ext>
            </a:extLst>
          </p:cNvPr>
          <p:cNvSpPr/>
          <p:nvPr/>
        </p:nvSpPr>
        <p:spPr>
          <a:xfrm>
            <a:off x="0" y="0"/>
            <a:ext cx="34406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8C8D5F-8486-388B-2CD0-A034EAF251C9}"/>
              </a:ext>
            </a:extLst>
          </p:cNvPr>
          <p:cNvSpPr txBox="1"/>
          <p:nvPr/>
        </p:nvSpPr>
        <p:spPr>
          <a:xfrm>
            <a:off x="306456" y="3926908"/>
            <a:ext cx="22557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rebuchet MS" panose="020B0603020202020204" pitchFamily="34" charset="0"/>
              </a:rPr>
              <a:t>Key</a:t>
            </a:r>
          </a:p>
          <a:p>
            <a:r>
              <a:rPr lang="en-US" sz="4000" b="1" dirty="0">
                <a:solidFill>
                  <a:srgbClr val="002060"/>
                </a:solidFill>
                <a:latin typeface="Trebuchet MS" panose="020B0603020202020204" pitchFamily="34" charset="0"/>
              </a:rPr>
              <a:t>Contacts</a:t>
            </a:r>
          </a:p>
        </p:txBody>
      </p: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310BE2DE-5A17-9D2E-F70C-363A8292E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88081"/>
            <a:ext cx="3313216" cy="10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B54349-8467-ADAF-5408-4E98175B44B2}"/>
              </a:ext>
            </a:extLst>
          </p:cNvPr>
          <p:cNvSpPr/>
          <p:nvPr/>
        </p:nvSpPr>
        <p:spPr>
          <a:xfrm>
            <a:off x="0" y="0"/>
            <a:ext cx="34406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37;p15">
            <a:extLst>
              <a:ext uri="{FF2B5EF4-FFF2-40B4-BE49-F238E27FC236}">
                <a16:creationId xmlns:a16="http://schemas.microsoft.com/office/drawing/2014/main" id="{0AD4E17D-EE76-9481-24E8-D4399A0917D7}"/>
              </a:ext>
            </a:extLst>
          </p:cNvPr>
          <p:cNvSpPr txBox="1"/>
          <p:nvPr/>
        </p:nvSpPr>
        <p:spPr>
          <a:xfrm>
            <a:off x="6821668" y="1554766"/>
            <a:ext cx="493638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Jonathan Thomas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595959"/>
              </a:solidFill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Helvetica Neue"/>
              </a:rPr>
              <a:t>Director of Strategic Partnerships &amp; Technology Transfer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Sam Houston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Houston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 University</a:t>
            </a:r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Aptos" panose="020B0004020202020204" pitchFamily="34" charset="0"/>
              </a:rPr>
              <a:t>jxt106@shsu.edu </a:t>
            </a:r>
            <a:r>
              <a:rPr lang="en-US" sz="1200" i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Aptos" panose="020B0004020202020204" pitchFamily="34" charset="0"/>
              </a:rPr>
              <a:t> </a:t>
            </a:r>
            <a:endParaRPr lang="en-US" sz="1200" i="1" dirty="0">
              <a:solidFill>
                <a:schemeClr val="bg1"/>
              </a:solidFill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E463BE0C-6DF5-BD0F-5684-717CF0ACB4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69" b="31905"/>
          <a:stretch/>
        </p:blipFill>
        <p:spPr>
          <a:xfrm>
            <a:off x="4572000" y="1371600"/>
            <a:ext cx="1816287" cy="1828800"/>
          </a:xfrm>
          <a:prstGeom prst="ellipse">
            <a:avLst/>
          </a:prstGeom>
        </p:spPr>
      </p:pic>
      <p:sp>
        <p:nvSpPr>
          <p:cNvPr id="10" name="Google Shape;137;p15">
            <a:extLst>
              <a:ext uri="{FF2B5EF4-FFF2-40B4-BE49-F238E27FC236}">
                <a16:creationId xmlns:a16="http://schemas.microsoft.com/office/drawing/2014/main" id="{5300F340-8EC9-DF49-F203-21D1E7AA3FE4}"/>
              </a:ext>
            </a:extLst>
          </p:cNvPr>
          <p:cNvSpPr txBox="1"/>
          <p:nvPr/>
        </p:nvSpPr>
        <p:spPr>
          <a:xfrm>
            <a:off x="6821668" y="4045593"/>
            <a:ext cx="493638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Chad Hargrave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595959"/>
              </a:solidFill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Helvetica Neue"/>
              </a:rPr>
              <a:t>Vice President for Research &amp; Strategic Partnerships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Helvetica Neue"/>
              </a:rPr>
              <a:t>Chief Research Officer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Sam Houston 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Houston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 University</a:t>
            </a:r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bg1"/>
                </a:solidFill>
                <a:latin typeface="Trebuchet MS" panose="020B0603020202020204" pitchFamily="34" charset="0"/>
                <a:ea typeface="Helvetica Neue"/>
                <a:cs typeface="Helvetica Neue"/>
                <a:sym typeface="Helvetica Neue"/>
              </a:rPr>
              <a:t>cwhargrave@shsu.edu</a:t>
            </a:r>
          </a:p>
        </p:txBody>
      </p:sp>
      <p:pic>
        <p:nvPicPr>
          <p:cNvPr id="17" name="Picture 16" descr="A black and orange logo">
            <a:extLst>
              <a:ext uri="{FF2B5EF4-FFF2-40B4-BE49-F238E27FC236}">
                <a16:creationId xmlns:a16="http://schemas.microsoft.com/office/drawing/2014/main" id="{B4A7B9CA-139C-943D-96B2-BCFF4D48D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0897"/>
            <a:ext cx="3559377" cy="1478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65EFE7-A11A-C720-C7DD-F5878BCBA0EF}"/>
              </a:ext>
            </a:extLst>
          </p:cNvPr>
          <p:cNvSpPr txBox="1"/>
          <p:nvPr/>
        </p:nvSpPr>
        <p:spPr>
          <a:xfrm>
            <a:off x="272011" y="3731895"/>
            <a:ext cx="22557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rebuchet MS" panose="020B0603020202020204" pitchFamily="34" charset="0"/>
              </a:rPr>
              <a:t>Key</a:t>
            </a:r>
          </a:p>
          <a:p>
            <a:r>
              <a:rPr lang="en-US" sz="4000" b="1" dirty="0">
                <a:solidFill>
                  <a:srgbClr val="002060"/>
                </a:solidFill>
                <a:latin typeface="Trebuchet MS" panose="020B0603020202020204" pitchFamily="34" charset="0"/>
              </a:rPr>
              <a:t>Contacts</a:t>
            </a:r>
          </a:p>
        </p:txBody>
      </p:sp>
      <p:pic>
        <p:nvPicPr>
          <p:cNvPr id="5" name="Picture 4" descr="A person in a suit and tie">
            <a:extLst>
              <a:ext uri="{FF2B5EF4-FFF2-40B4-BE49-F238E27FC236}">
                <a16:creationId xmlns:a16="http://schemas.microsoft.com/office/drawing/2014/main" id="{3405AF17-492D-191F-E81A-131AE54AF6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1255"/>
          <a:stretch/>
        </p:blipFill>
        <p:spPr>
          <a:xfrm>
            <a:off x="4614766" y="3777503"/>
            <a:ext cx="1773521" cy="1828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7193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/>
          <p:nvPr/>
        </p:nvSpPr>
        <p:spPr>
          <a:xfrm>
            <a:off x="-1" y="0"/>
            <a:ext cx="3200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1D3767"/>
                </a:solidFill>
                <a:latin typeface="Trebuchet MS"/>
                <a:ea typeface="Trebuchet MS"/>
                <a:cs typeface="Trebuchet MS"/>
                <a:sym typeface="Trebuchet MS"/>
              </a:rPr>
              <a:t>Why would you be Interested?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9;p4">
            <a:extLst>
              <a:ext uri="{FF2B5EF4-FFF2-40B4-BE49-F238E27FC236}">
                <a16:creationId xmlns:a16="http://schemas.microsoft.com/office/drawing/2014/main" id="{92767FBD-CC4B-B895-C0E2-23A8C00F31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66160" y="457200"/>
            <a:ext cx="7772400" cy="375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lang="en-US" sz="2000" b="0" dirty="0"/>
              <a:t>Learn where your technology has value and to whom.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endParaRPr lang="en-US" sz="2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lang="en-US" sz="2000" b="0" dirty="0"/>
              <a:t>Learn about methodologies that reduce time-to-market.</a:t>
            </a:r>
            <a:endParaRPr sz="2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endParaRPr sz="2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lang="en-US" sz="2000" b="0" dirty="0"/>
              <a:t>Identify potential markets and potential barriers for adoption.</a:t>
            </a:r>
            <a:endParaRPr sz="2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endParaRPr sz="2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lang="en-US" sz="2000" b="0" dirty="0"/>
              <a:t>Expand your network.</a:t>
            </a:r>
            <a:endParaRPr sz="2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endParaRPr sz="2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lang="en-US" sz="2000" b="0" dirty="0"/>
              <a:t>Increase your access to resources.</a:t>
            </a:r>
            <a:endParaRPr sz="2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endParaRPr sz="20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lang="en-US" sz="2000" b="0" dirty="0"/>
              <a:t>Receive a $50,000 NSF grant (</a:t>
            </a:r>
            <a:r>
              <a:rPr lang="en-US" sz="2000" b="0" i="1" dirty="0"/>
              <a:t>awarded to the university</a:t>
            </a:r>
            <a:r>
              <a:rPr lang="en-US" sz="2000" b="0" dirty="0"/>
              <a:t>)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dirty="0"/>
              <a:t>6-month grant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dirty="0"/>
              <a:t>7-week course</a:t>
            </a:r>
            <a:endParaRPr sz="2000" b="0" dirty="0"/>
          </a:p>
        </p:txBody>
      </p:sp>
    </p:spTree>
    <p:extLst>
      <p:ext uri="{BB962C8B-B14F-4D97-AF65-F5344CB8AC3E}">
        <p14:creationId xmlns:p14="http://schemas.microsoft.com/office/powerpoint/2010/main" val="125118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1D3767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some program outcomes?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5;p5">
            <a:extLst>
              <a:ext uri="{FF2B5EF4-FFF2-40B4-BE49-F238E27FC236}">
                <a16:creationId xmlns:a16="http://schemas.microsoft.com/office/drawing/2014/main" id="{217FE6DE-DF59-C6FC-673E-20222A9E19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66160" y="457200"/>
            <a:ext cx="7772400" cy="500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2000" b="0" dirty="0">
                <a:solidFill>
                  <a:schemeClr val="bg1"/>
                </a:solidFill>
              </a:rPr>
              <a:t>Refinement of the following: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sz="2000" b="0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sz="2000" b="0" dirty="0">
              <a:solidFill>
                <a:schemeClr val="bg1"/>
              </a:solidFill>
            </a:endParaRPr>
          </a:p>
          <a:p>
            <a:pPr marL="231775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</a:pPr>
            <a:r>
              <a:rPr lang="en-US" sz="2000" b="0" dirty="0">
                <a:solidFill>
                  <a:schemeClr val="bg1"/>
                </a:solidFill>
              </a:rPr>
              <a:t>Is there a clear problem or need your technology addresses?</a:t>
            </a:r>
          </a:p>
          <a:p>
            <a:pPr marL="231775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</a:pPr>
            <a:endParaRPr sz="2000" b="0" dirty="0">
              <a:solidFill>
                <a:schemeClr val="bg1"/>
              </a:solidFill>
            </a:endParaRPr>
          </a:p>
          <a:p>
            <a:pPr marL="231775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</a:pPr>
            <a:r>
              <a:rPr lang="en-US" sz="2000" b="0" dirty="0">
                <a:solidFill>
                  <a:schemeClr val="bg1"/>
                </a:solidFill>
              </a:rPr>
              <a:t>Who are the buyers or customers? Or the end users? </a:t>
            </a:r>
            <a:endParaRPr sz="2000" b="0" dirty="0">
              <a:solidFill>
                <a:schemeClr val="bg1"/>
              </a:solidFill>
            </a:endParaRPr>
          </a:p>
          <a:p>
            <a:pPr marL="231775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</a:pPr>
            <a:endParaRPr lang="en-US" sz="2000" b="0" dirty="0">
              <a:solidFill>
                <a:schemeClr val="bg1"/>
              </a:solidFill>
            </a:endParaRPr>
          </a:p>
          <a:p>
            <a:pPr marL="231775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</a:pPr>
            <a:r>
              <a:rPr lang="en-US" sz="2000" b="0" dirty="0">
                <a:solidFill>
                  <a:schemeClr val="bg1"/>
                </a:solidFill>
              </a:rPr>
              <a:t>Are those customers willing to pay? Is it enough?</a:t>
            </a:r>
            <a:endParaRPr sz="2000" b="0" dirty="0">
              <a:solidFill>
                <a:schemeClr val="bg1"/>
              </a:solidFill>
            </a:endParaRPr>
          </a:p>
          <a:p>
            <a:pPr marL="231775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</a:pPr>
            <a:endParaRPr lang="en-US" sz="2000" b="0" dirty="0">
              <a:solidFill>
                <a:schemeClr val="bg1"/>
              </a:solidFill>
            </a:endParaRPr>
          </a:p>
          <a:p>
            <a:pPr marL="231775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</a:pPr>
            <a:r>
              <a:rPr lang="en-US" sz="2000" b="0" dirty="0">
                <a:solidFill>
                  <a:schemeClr val="bg1"/>
                </a:solidFill>
              </a:rPr>
              <a:t>How do you reach those customers? How are they reached now?</a:t>
            </a:r>
            <a:endParaRPr sz="2000" b="0" dirty="0">
              <a:solidFill>
                <a:schemeClr val="bg1"/>
              </a:solidFill>
            </a:endParaRPr>
          </a:p>
          <a:p>
            <a:pPr marL="231775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</a:pPr>
            <a:endParaRPr lang="en-US" sz="2000" b="0" dirty="0">
              <a:solidFill>
                <a:schemeClr val="bg1"/>
              </a:solidFill>
            </a:endParaRPr>
          </a:p>
          <a:p>
            <a:pPr marL="231775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</a:pPr>
            <a:r>
              <a:rPr lang="en-US" sz="2000" b="0" dirty="0">
                <a:solidFill>
                  <a:schemeClr val="bg1"/>
                </a:solidFill>
              </a:rPr>
              <a:t>Is there commercial or scalable potential?</a:t>
            </a:r>
          </a:p>
          <a:p>
            <a:pPr marL="231775" lvl="1" indent="0" algn="l">
              <a:spcBef>
                <a:spcPts val="0"/>
              </a:spcBef>
              <a:buClr>
                <a:srgbClr val="595959"/>
              </a:buClr>
              <a:buSzPts val="2000"/>
            </a:pPr>
            <a:endParaRPr lang="en-US" sz="2000" b="0" dirty="0">
              <a:solidFill>
                <a:schemeClr val="bg1"/>
              </a:solidFill>
            </a:endParaRPr>
          </a:p>
          <a:p>
            <a:pPr marL="231775" lvl="1" indent="0" algn="l">
              <a:spcBef>
                <a:spcPts val="0"/>
              </a:spcBef>
              <a:buClr>
                <a:srgbClr val="595959"/>
              </a:buClr>
              <a:buSzPts val="2000"/>
            </a:pPr>
            <a:r>
              <a:rPr lang="en-US" sz="2000" b="0" dirty="0">
                <a:solidFill>
                  <a:schemeClr val="bg1"/>
                </a:solidFill>
              </a:rPr>
              <a:t>Is your solution significantly better than current solutions? How much is enough?</a:t>
            </a:r>
          </a:p>
          <a:p>
            <a:pPr marL="231775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</a:pPr>
            <a:endParaRPr sz="2000" b="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None/>
            </a:pP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127017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  <a:latin typeface="Trebuchet MS" panose="020B0603020202020204" pitchFamily="34" charset="0"/>
              </a:rPr>
              <a:t>What does the course entail?</a:t>
            </a:r>
            <a:endParaRPr sz="4000" b="1" dirty="0">
              <a:solidFill>
                <a:srgbClr val="002060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4" name="Google Shape;81;p8">
            <a:extLst>
              <a:ext uri="{FF2B5EF4-FFF2-40B4-BE49-F238E27FC236}">
                <a16:creationId xmlns:a16="http://schemas.microsoft.com/office/drawing/2014/main" id="{A437BB47-B75A-8B78-B910-FFBB2C4159AE}"/>
              </a:ext>
            </a:extLst>
          </p:cNvPr>
          <p:cNvSpPr txBox="1">
            <a:spLocks/>
          </p:cNvSpPr>
          <p:nvPr/>
        </p:nvSpPr>
        <p:spPr>
          <a:xfrm>
            <a:off x="3566160" y="457200"/>
            <a:ext cx="6116594" cy="5412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1" indent="0" algn="l">
              <a:spcBef>
                <a:spcPts val="0"/>
              </a:spcBef>
              <a:buClr>
                <a:srgbClr val="595959"/>
              </a:buClr>
              <a:buSzPts val="1600"/>
            </a:pPr>
            <a:r>
              <a:rPr lang="en-US" b="0" dirty="0">
                <a:solidFill>
                  <a:schemeClr val="bg1"/>
                </a:solidFill>
              </a:rPr>
              <a:t>3-day opening workshop</a:t>
            </a:r>
          </a:p>
          <a:p>
            <a:pPr marL="625475" lvl="1" indent="-342900" algn="l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Char char="•"/>
            </a:pPr>
            <a:endParaRPr lang="en-US" b="0" dirty="0">
              <a:solidFill>
                <a:schemeClr val="bg1"/>
              </a:solidFill>
            </a:endParaRPr>
          </a:p>
          <a:p>
            <a:pPr marL="625475" lvl="1" indent="-342900" algn="l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b="0" dirty="0">
                <a:solidFill>
                  <a:schemeClr val="bg1"/>
                </a:solidFill>
              </a:rPr>
              <a:t>Business Model Canvas introduction</a:t>
            </a:r>
          </a:p>
          <a:p>
            <a:pPr marL="625475" lvl="1" indent="-342900" algn="l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b="0" dirty="0">
                <a:solidFill>
                  <a:schemeClr val="bg1"/>
                </a:solidFill>
              </a:rPr>
              <a:t>Customer Discovery Methodology</a:t>
            </a:r>
          </a:p>
          <a:p>
            <a:pPr marL="625475" lvl="1" indent="-342900" algn="l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b="0" dirty="0">
                <a:solidFill>
                  <a:schemeClr val="bg1"/>
                </a:solidFill>
              </a:rPr>
              <a:t>Customer Segments</a:t>
            </a:r>
          </a:p>
          <a:p>
            <a:pPr marL="625475" lvl="1" indent="-342900" algn="l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b="0" dirty="0">
                <a:solidFill>
                  <a:schemeClr val="bg1"/>
                </a:solidFill>
              </a:rPr>
              <a:t>Value Propositions</a:t>
            </a:r>
          </a:p>
          <a:p>
            <a:pPr marL="0" lvl="1" indent="0" algn="l">
              <a:spcBef>
                <a:spcPts val="0"/>
              </a:spcBef>
              <a:buClr>
                <a:srgbClr val="595959"/>
              </a:buClr>
              <a:buSzPts val="1600"/>
            </a:pPr>
            <a:endParaRPr lang="en-US" b="0" dirty="0">
              <a:solidFill>
                <a:schemeClr val="bg1"/>
              </a:solidFill>
            </a:endParaRPr>
          </a:p>
          <a:p>
            <a:pPr marL="0" indent="0" algn="l">
              <a:spcBef>
                <a:spcPts val="0"/>
              </a:spcBef>
              <a:buClr>
                <a:srgbClr val="595959"/>
              </a:buClr>
              <a:buSzPts val="1600"/>
            </a:pPr>
            <a:r>
              <a:rPr lang="en-US" sz="1800" b="0" dirty="0">
                <a:solidFill>
                  <a:schemeClr val="bg1"/>
                </a:solidFill>
              </a:rPr>
              <a:t>5-weekly sessions + team presentations + office hours</a:t>
            </a:r>
          </a:p>
          <a:p>
            <a:pPr marL="0" indent="0" algn="l">
              <a:spcBef>
                <a:spcPts val="0"/>
              </a:spcBef>
              <a:buClr>
                <a:srgbClr val="595959"/>
              </a:buClr>
              <a:buSzPts val="1600"/>
            </a:pPr>
            <a:endParaRPr lang="en-US" sz="1800" b="0" dirty="0">
              <a:solidFill>
                <a:schemeClr val="bg1"/>
              </a:solidFill>
            </a:endParaRPr>
          </a:p>
          <a:p>
            <a:pPr marL="625475" lvl="1" indent="-342900" algn="l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b="0" dirty="0">
                <a:solidFill>
                  <a:schemeClr val="bg1"/>
                </a:solidFill>
              </a:rPr>
              <a:t>Distribution Channels</a:t>
            </a:r>
          </a:p>
          <a:p>
            <a:pPr marL="625475" lvl="1" indent="-342900" algn="l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b="0" dirty="0">
                <a:solidFill>
                  <a:schemeClr val="bg1"/>
                </a:solidFill>
              </a:rPr>
              <a:t>Customer Relationships</a:t>
            </a:r>
          </a:p>
          <a:p>
            <a:pPr marL="625475" lvl="1" indent="-342900" algn="l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b="0" dirty="0">
                <a:solidFill>
                  <a:schemeClr val="bg1"/>
                </a:solidFill>
              </a:rPr>
              <a:t>Revenue Models</a:t>
            </a:r>
          </a:p>
          <a:p>
            <a:pPr marL="625475" lvl="1" indent="-342900" algn="l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b="0" dirty="0">
                <a:solidFill>
                  <a:schemeClr val="bg1"/>
                </a:solidFill>
              </a:rPr>
              <a:t>Partnership Strategy</a:t>
            </a:r>
          </a:p>
          <a:p>
            <a:pPr marL="625475" lvl="1" indent="-342900" algn="l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b="0" dirty="0">
                <a:solidFill>
                  <a:schemeClr val="bg1"/>
                </a:solidFill>
              </a:rPr>
              <a:t>Key Resources / Costs</a:t>
            </a:r>
          </a:p>
          <a:p>
            <a:pPr marL="625475" lvl="1" indent="-241300" algn="l">
              <a:spcBef>
                <a:spcPts val="0"/>
              </a:spcBef>
              <a:buClr>
                <a:srgbClr val="595959"/>
              </a:buClr>
              <a:buSzPts val="1600"/>
            </a:pPr>
            <a:endParaRPr lang="en-US" b="0" dirty="0">
              <a:solidFill>
                <a:schemeClr val="bg1"/>
              </a:solidFill>
            </a:endParaRPr>
          </a:p>
          <a:p>
            <a:pPr marL="0" lvl="1" indent="0" algn="l">
              <a:spcBef>
                <a:spcPts val="0"/>
              </a:spcBef>
              <a:buClr>
                <a:srgbClr val="595959"/>
              </a:buClr>
              <a:buSzPts val="1600"/>
            </a:pPr>
            <a:r>
              <a:rPr lang="en-US" b="0" dirty="0">
                <a:solidFill>
                  <a:schemeClr val="bg1"/>
                </a:solidFill>
              </a:rPr>
              <a:t>2-day closing workshop </a:t>
            </a:r>
          </a:p>
          <a:p>
            <a:pPr marL="576263" lvl="1" indent="-285749" algn="l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Char char="•"/>
            </a:pPr>
            <a:endParaRPr lang="en-US" b="0" dirty="0">
              <a:solidFill>
                <a:schemeClr val="bg1"/>
              </a:solidFill>
            </a:endParaRPr>
          </a:p>
          <a:p>
            <a:pPr marL="576263" lvl="1" indent="-285749" algn="l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b="0" dirty="0">
                <a:solidFill>
                  <a:schemeClr val="bg1"/>
                </a:solidFill>
              </a:rPr>
              <a:t>Final presentations (lessons learned)</a:t>
            </a:r>
          </a:p>
          <a:p>
            <a:pPr marL="576263" lvl="1" indent="-285749" algn="l">
              <a:spcBef>
                <a:spcPts val="0"/>
              </a:spcBef>
              <a:buClr>
                <a:srgbClr val="595959"/>
              </a:buClr>
              <a:buSzPts val="1600"/>
              <a:buFont typeface="Arial"/>
              <a:buChar char="•"/>
            </a:pPr>
            <a:r>
              <a:rPr lang="en-US" b="0" dirty="0">
                <a:solidFill>
                  <a:schemeClr val="bg1"/>
                </a:solidFill>
              </a:rPr>
              <a:t>Team video (2 mins)</a:t>
            </a:r>
          </a:p>
        </p:txBody>
      </p:sp>
    </p:spTree>
    <p:extLst>
      <p:ext uri="{BB962C8B-B14F-4D97-AF65-F5344CB8AC3E}">
        <p14:creationId xmlns:p14="http://schemas.microsoft.com/office/powerpoint/2010/main" val="89550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/>
          <p:nvPr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  <a:latin typeface="Trebuchet MS" panose="020B0603020202020204" pitchFamily="34" charset="0"/>
              </a:rPr>
              <a:t>What does an I-Corps team look like?</a:t>
            </a:r>
            <a:endParaRPr sz="4000" b="1" dirty="0">
              <a:solidFill>
                <a:srgbClr val="002060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2" name="Google Shape;93;p7">
            <a:extLst>
              <a:ext uri="{FF2B5EF4-FFF2-40B4-BE49-F238E27FC236}">
                <a16:creationId xmlns:a16="http://schemas.microsoft.com/office/drawing/2014/main" id="{EFD8D5D0-77C7-7ECE-2C1A-C3E2355A55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66160" y="457200"/>
            <a:ext cx="8194916" cy="488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None/>
            </a:pPr>
            <a:r>
              <a:rPr lang="en-US" sz="1400" dirty="0">
                <a:solidFill>
                  <a:schemeClr val="bg1"/>
                </a:solidFill>
              </a:rPr>
              <a:t>Entrepreneurial lead (EL) </a:t>
            </a: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None/>
            </a:pPr>
            <a:endParaRPr sz="1400" dirty="0">
              <a:solidFill>
                <a:schemeClr val="bg1"/>
              </a:solidFill>
            </a:endParaRPr>
          </a:p>
          <a:p>
            <a:pPr marL="287338" lvl="2" indent="-233363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 graduate student or postdoctoral scholar with relevant knowledge of the technology and a commitment to investigate its commercialization potential.</a:t>
            </a:r>
            <a:endParaRPr sz="1400" dirty="0">
              <a:solidFill>
                <a:schemeClr val="bg1"/>
              </a:solidFill>
            </a:endParaRPr>
          </a:p>
          <a:p>
            <a:pPr marL="287338" lvl="2" indent="-233363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Serves as the team lead and drives the customer discovery process.</a:t>
            </a:r>
            <a:endParaRPr sz="1400" dirty="0">
              <a:solidFill>
                <a:schemeClr val="bg1"/>
              </a:solidFill>
            </a:endParaRPr>
          </a:p>
          <a:p>
            <a:pPr marL="287338" lvl="2" indent="-233363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Time commitment is ~20 hours/week</a:t>
            </a:r>
            <a:endParaRPr sz="1400" dirty="0">
              <a:solidFill>
                <a:schemeClr val="bg1"/>
              </a:solidFill>
            </a:endParaRPr>
          </a:p>
          <a:p>
            <a:pPr marL="119063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None/>
            </a:pPr>
            <a:endParaRPr sz="1400" dirty="0">
              <a:solidFill>
                <a:schemeClr val="bg1"/>
              </a:solidFill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None/>
            </a:pPr>
            <a:r>
              <a:rPr lang="en-US" sz="1400" dirty="0">
                <a:solidFill>
                  <a:schemeClr val="bg1"/>
                </a:solidFill>
              </a:rPr>
              <a:t>Technical lead / Principal Investigator (TL/PI)</a:t>
            </a: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None/>
            </a:pPr>
            <a:endParaRPr sz="1400" dirty="0">
              <a:solidFill>
                <a:schemeClr val="bg1"/>
              </a:solidFill>
            </a:endParaRPr>
          </a:p>
          <a:p>
            <a:pPr marL="287338" lvl="2" indent="-233363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 faculty member who was involved in creating the technology that forms the basis of the team’s business concept -- or -- possesses a high level of relevant technical expertise. </a:t>
            </a:r>
            <a:endParaRPr sz="1400" dirty="0">
              <a:solidFill>
                <a:schemeClr val="bg1"/>
              </a:solidFill>
            </a:endParaRPr>
          </a:p>
          <a:p>
            <a:pPr marL="287338" lvl="2" indent="-233363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Manages the proposal and post-award process </a:t>
            </a:r>
          </a:p>
          <a:p>
            <a:pPr marL="287338" lvl="2" indent="-233363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Assists with the customer discovery process.</a:t>
            </a:r>
            <a:endParaRPr sz="1400" dirty="0">
              <a:solidFill>
                <a:schemeClr val="bg1"/>
              </a:solidFill>
            </a:endParaRPr>
          </a:p>
          <a:p>
            <a:pPr marL="287338" lvl="2" indent="-233363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Time commitment is ~10 hours/week (unpaid)</a:t>
            </a:r>
            <a:endParaRPr sz="1400" dirty="0">
              <a:solidFill>
                <a:schemeClr val="bg1"/>
              </a:solidFill>
            </a:endParaRPr>
          </a:p>
          <a:p>
            <a:pPr marL="519113" lvl="2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None/>
            </a:pPr>
            <a:endParaRPr sz="1400" dirty="0">
              <a:solidFill>
                <a:schemeClr val="bg1"/>
              </a:solidFill>
            </a:endParaRP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None/>
            </a:pPr>
            <a:r>
              <a:rPr lang="en-US" sz="1400" dirty="0">
                <a:solidFill>
                  <a:schemeClr val="bg1"/>
                </a:solidFill>
              </a:rPr>
              <a:t>Industry Mentor (IM)</a:t>
            </a:r>
          </a:p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None/>
            </a:pPr>
            <a:endParaRPr sz="1400" dirty="0">
              <a:solidFill>
                <a:schemeClr val="bg1"/>
              </a:solidFill>
            </a:endParaRPr>
          </a:p>
          <a:p>
            <a:pPr marL="287338" lvl="2" indent="-233363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An experienced entrepreneur, intrapreneur or corporate innovator.</a:t>
            </a:r>
            <a:endParaRPr sz="1400" dirty="0">
              <a:solidFill>
                <a:schemeClr val="bg1"/>
              </a:solidFill>
            </a:endParaRPr>
          </a:p>
          <a:p>
            <a:pPr marL="287338" lvl="2" indent="-233363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Guides the team, helping to navigate industry sectors and assist with introductions.</a:t>
            </a:r>
            <a:endParaRPr sz="1400" dirty="0">
              <a:solidFill>
                <a:schemeClr val="bg1"/>
              </a:solidFill>
            </a:endParaRPr>
          </a:p>
          <a:p>
            <a:pPr marL="287338" lvl="2" indent="-233363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Teams do not have to identify an IM prior to application but are strongly encouraged to do so.</a:t>
            </a:r>
            <a:endParaRPr sz="1400" dirty="0">
              <a:solidFill>
                <a:schemeClr val="bg1"/>
              </a:solidFill>
            </a:endParaRPr>
          </a:p>
          <a:p>
            <a:pPr marL="287338" lvl="2" indent="-233363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Time commitment is ~10 hours/week (unpaid) 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CD6FB-BF0C-2E2C-8A7E-1A715A87CF3D}"/>
              </a:ext>
            </a:extLst>
          </p:cNvPr>
          <p:cNvSpPr txBox="1"/>
          <p:nvPr/>
        </p:nvSpPr>
        <p:spPr>
          <a:xfrm>
            <a:off x="3566160" y="5939135"/>
            <a:ext cx="4809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</a:pPr>
            <a:r>
              <a:rPr lang="en-US" sz="1200" i="1" dirty="0">
                <a:solidFill>
                  <a:schemeClr val="bg1"/>
                </a:solidFill>
                <a:latin typeface="Trebuchet MS" panose="020B0603020202020204" pitchFamily="34" charset="0"/>
              </a:rPr>
              <a:t>*Co-ELs, co-TLs and co-IMs are allowable – but everyone must actively participate.</a:t>
            </a:r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83046"/>
      </p:ext>
    </p:extLst>
  </p:cSld>
  <p:clrMapOvr>
    <a:masterClrMapping/>
  </p:clrMapOvr>
</p:sld>
</file>

<file path=ppt/theme/theme1.xml><?xml version="1.0" encoding="utf-8"?>
<a:theme xmlns:a="http://schemas.openxmlformats.org/drawingml/2006/main" name="2023_Emergent-Method">
  <a:themeElements>
    <a:clrScheme name="SWICORPS">
      <a:dk1>
        <a:srgbClr val="7E8186"/>
      </a:dk1>
      <a:lt1>
        <a:srgbClr val="FFFFFF"/>
      </a:lt1>
      <a:dk2>
        <a:srgbClr val="BDBEC0"/>
      </a:dk2>
      <a:lt2>
        <a:srgbClr val="E5E3E3"/>
      </a:lt2>
      <a:accent1>
        <a:srgbClr val="1D3767"/>
      </a:accent1>
      <a:accent2>
        <a:srgbClr val="1A6873"/>
      </a:accent2>
      <a:accent3>
        <a:srgbClr val="38C0CC"/>
      </a:accent3>
      <a:accent4>
        <a:srgbClr val="00687E"/>
      </a:accent4>
      <a:accent5>
        <a:srgbClr val="00464F"/>
      </a:accent5>
      <a:accent6>
        <a:srgbClr val="6198FF"/>
      </a:accent6>
      <a:hlink>
        <a:srgbClr val="1D3767"/>
      </a:hlink>
      <a:folHlink>
        <a:srgbClr val="1D37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1121</Words>
  <Application>Microsoft Macintosh PowerPoint</Application>
  <PresentationFormat>Widescreen</PresentationFormat>
  <Paragraphs>237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 Neue</vt:lpstr>
      <vt:lpstr>Trebuchet MS</vt:lpstr>
      <vt:lpstr>Wingdings</vt:lpstr>
      <vt:lpstr>2023_Emergent-Method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Kerri Smith</dc:creator>
  <cp:lastModifiedBy>Thomas, Jonathan</cp:lastModifiedBy>
  <cp:revision>49</cp:revision>
  <dcterms:created xsi:type="dcterms:W3CDTF">2024-09-10T18:13:29Z</dcterms:created>
  <dcterms:modified xsi:type="dcterms:W3CDTF">2024-10-09T16:28:59Z</dcterms:modified>
</cp:coreProperties>
</file>